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Net: Not Likely</c:v>
                </c:pt>
                <c:pt idx="1">
                  <c:v>Net: Likely</c:v>
                </c:pt>
                <c:pt idx="2">
                  <c:v>Don't know</c:v>
                </c:pt>
                <c:pt idx="3">
                  <c:v>Not at all likely</c:v>
                </c:pt>
                <c:pt idx="4">
                  <c:v>Not very likely</c:v>
                </c:pt>
                <c:pt idx="5">
                  <c:v>Fairly likely</c:v>
                </c:pt>
                <c:pt idx="6">
                  <c:v>Very likely</c:v>
                </c:pt>
              </c:strCache>
            </c:strRef>
          </c:cat>
          <c:val>
            <c:numRef>
              <c:f>Sheet1!$B$2:$B$8</c:f>
              <c:numCache>
                <c:formatCode>General</c:formatCode>
                <c:ptCount val="7"/>
                <c:pt idx="0">
                  <c:v>0.60499999999999998</c:v>
                </c:pt>
                <c:pt idx="1">
                  <c:v>0.31159999999999999</c:v>
                </c:pt>
                <c:pt idx="2">
                  <c:v>8.3400000000000002E-2</c:v>
                </c:pt>
                <c:pt idx="3">
                  <c:v>0.31369999999999998</c:v>
                </c:pt>
                <c:pt idx="4">
                  <c:v>0.2913</c:v>
                </c:pt>
                <c:pt idx="5">
                  <c:v>0.20949999999999999</c:v>
                </c:pt>
                <c:pt idx="6">
                  <c:v>0.1021</c:v>
                </c:pt>
              </c:numCache>
            </c:numRef>
          </c:val>
          <c:extLst>
            <c:ext xmlns:c16="http://schemas.microsoft.com/office/drawing/2014/chart" uri="{C3380CC4-5D6E-409C-BE32-E72D297353CC}">
              <c16:uniqueId val="{00000000-586A-414D-BB5C-BFC3AE3A9EBF}"/>
            </c:ext>
          </c:extLst>
        </c:ser>
        <c:dLbls>
          <c:dLblPos val="outEnd"/>
          <c:showLegendKey val="0"/>
          <c:showVal val="1"/>
          <c:showCatName val="0"/>
          <c:showSerName val="0"/>
          <c:showPercent val="0"/>
          <c:showBubbleSize val="0"/>
        </c:dLbls>
        <c:gapWidth val="150"/>
        <c:overlap val="-10"/>
        <c:axId val="210450688"/>
        <c:axId val="210456576"/>
      </c:barChart>
      <c:catAx>
        <c:axId val="210450688"/>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10456576"/>
        <c:crosses val="autoZero"/>
        <c:auto val="1"/>
        <c:lblAlgn val="ctr"/>
        <c:lblOffset val="730"/>
        <c:noMultiLvlLbl val="1"/>
      </c:catAx>
      <c:valAx>
        <c:axId val="210456576"/>
        <c:scaling>
          <c:orientation val="minMax"/>
          <c:max val="1"/>
          <c:min val="0"/>
        </c:scaling>
        <c:delete val="0"/>
        <c:axPos val="b"/>
        <c:majorGridlines/>
        <c:numFmt formatCode="0%" sourceLinked="0"/>
        <c:majorTickMark val="out"/>
        <c:minorTickMark val="none"/>
        <c:tickLblPos val="low"/>
        <c:txPr>
          <a:bodyPr/>
          <a:lstStyle/>
          <a:p>
            <a:pPr>
              <a:defRPr sz="1000" b="1" i="0">
                <a:solidFill>
                  <a:srgbClr val="595959"/>
                </a:solidFill>
                <a:latin typeface="Calibri"/>
              </a:defRPr>
            </a:pPr>
            <a:endParaRPr lang="en-US"/>
          </a:p>
        </c:txPr>
        <c:crossAx val="210450688"/>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Prefer not to say</c:v>
                </c:pt>
                <c:pt idx="1">
                  <c:v>Don't know</c:v>
                </c:pt>
                <c:pt idx="2">
                  <c:v>No, I haven't</c:v>
                </c:pt>
                <c:pt idx="3">
                  <c:v>Yes, I have</c:v>
                </c:pt>
              </c:strCache>
            </c:strRef>
          </c:cat>
          <c:val>
            <c:numRef>
              <c:f>Sheet1!$B$2:$B$5</c:f>
              <c:numCache>
                <c:formatCode>General</c:formatCode>
                <c:ptCount val="4"/>
                <c:pt idx="0">
                  <c:v>5.1900000000000002E-2</c:v>
                </c:pt>
                <c:pt idx="1">
                  <c:v>6.7799999999999999E-2</c:v>
                </c:pt>
                <c:pt idx="2">
                  <c:v>0.47420000000000001</c:v>
                </c:pt>
                <c:pt idx="3">
                  <c:v>0.40610000000000002</c:v>
                </c:pt>
              </c:numCache>
            </c:numRef>
          </c:val>
          <c:extLst>
            <c:ext xmlns:c16="http://schemas.microsoft.com/office/drawing/2014/chart" uri="{C3380CC4-5D6E-409C-BE32-E72D297353CC}">
              <c16:uniqueId val="{00000000-E3D6-4C42-9A19-E181B43F082E}"/>
            </c:ext>
          </c:extLst>
        </c:ser>
        <c:dLbls>
          <c:dLblPos val="outEnd"/>
          <c:showLegendKey val="0"/>
          <c:showVal val="1"/>
          <c:showCatName val="0"/>
          <c:showSerName val="0"/>
          <c:showPercent val="0"/>
          <c:showBubbleSize val="0"/>
        </c:dLbls>
        <c:gapWidth val="150"/>
        <c:overlap val="-10"/>
        <c:axId val="211420672"/>
        <c:axId val="211422208"/>
      </c:barChart>
      <c:catAx>
        <c:axId val="211420672"/>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11422208"/>
        <c:crosses val="autoZero"/>
        <c:auto val="1"/>
        <c:lblAlgn val="ctr"/>
        <c:lblOffset val="730"/>
        <c:noMultiLvlLbl val="1"/>
      </c:catAx>
      <c:valAx>
        <c:axId val="211422208"/>
        <c:scaling>
          <c:orientation val="minMax"/>
          <c:max val="1"/>
          <c:min val="0"/>
        </c:scaling>
        <c:delete val="0"/>
        <c:axPos val="b"/>
        <c:majorGridlines/>
        <c:numFmt formatCode="0%" sourceLinked="0"/>
        <c:majorTickMark val="out"/>
        <c:minorTickMark val="none"/>
        <c:tickLblPos val="low"/>
        <c:txPr>
          <a:bodyPr/>
          <a:lstStyle/>
          <a:p>
            <a:pPr>
              <a:defRPr sz="1000" b="1" i="0">
                <a:solidFill>
                  <a:srgbClr val="595959"/>
                </a:solidFill>
                <a:latin typeface="Calibri"/>
              </a:defRPr>
            </a:pPr>
            <a:endParaRPr lang="en-US"/>
          </a:p>
        </c:txPr>
        <c:crossAx val="211420672"/>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Don't know</c:v>
                </c:pt>
                <c:pt idx="1">
                  <c:v>No, I haven't</c:v>
                </c:pt>
                <c:pt idx="2">
                  <c:v>Yes, I have</c:v>
                </c:pt>
              </c:strCache>
            </c:strRef>
          </c:cat>
          <c:val>
            <c:numRef>
              <c:f>Sheet1!$B$2:$B$4</c:f>
              <c:numCache>
                <c:formatCode>General</c:formatCode>
                <c:ptCount val="3"/>
                <c:pt idx="0">
                  <c:v>5.7999999999999996E-3</c:v>
                </c:pt>
                <c:pt idx="1">
                  <c:v>0.51829999999999998</c:v>
                </c:pt>
                <c:pt idx="2">
                  <c:v>0.47589999999999999</c:v>
                </c:pt>
              </c:numCache>
            </c:numRef>
          </c:val>
          <c:extLst>
            <c:ext xmlns:c16="http://schemas.microsoft.com/office/drawing/2014/chart" uri="{C3380CC4-5D6E-409C-BE32-E72D297353CC}">
              <c16:uniqueId val="{00000000-5B87-47BA-AF53-5B6666DEF176}"/>
            </c:ext>
          </c:extLst>
        </c:ser>
        <c:dLbls>
          <c:dLblPos val="outEnd"/>
          <c:showLegendKey val="0"/>
          <c:showVal val="1"/>
          <c:showCatName val="0"/>
          <c:showSerName val="0"/>
          <c:showPercent val="0"/>
          <c:showBubbleSize val="0"/>
        </c:dLbls>
        <c:gapWidth val="150"/>
        <c:overlap val="-10"/>
        <c:axId val="211245696"/>
        <c:axId val="211493248"/>
      </c:barChart>
      <c:catAx>
        <c:axId val="211245696"/>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11493248"/>
        <c:crosses val="autoZero"/>
        <c:auto val="1"/>
        <c:lblAlgn val="ctr"/>
        <c:lblOffset val="730"/>
        <c:noMultiLvlLbl val="1"/>
      </c:catAx>
      <c:valAx>
        <c:axId val="211493248"/>
        <c:scaling>
          <c:orientation val="minMax"/>
          <c:max val="1"/>
          <c:min val="0"/>
        </c:scaling>
        <c:delete val="0"/>
        <c:axPos val="b"/>
        <c:majorGridlines/>
        <c:numFmt formatCode="0%" sourceLinked="0"/>
        <c:majorTickMark val="out"/>
        <c:minorTickMark val="none"/>
        <c:tickLblPos val="low"/>
        <c:txPr>
          <a:bodyPr/>
          <a:lstStyle/>
          <a:p>
            <a:pPr>
              <a:defRPr sz="1000" b="1" i="0">
                <a:solidFill>
                  <a:srgbClr val="595959"/>
                </a:solidFill>
                <a:latin typeface="Calibri"/>
              </a:defRPr>
            </a:pPr>
            <a:endParaRPr lang="en-US"/>
          </a:p>
        </c:txPr>
        <c:crossAx val="211245696"/>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Don't know</c:v>
                </c:pt>
                <c:pt idx="1">
                  <c:v>No, they haven't</c:v>
                </c:pt>
                <c:pt idx="2">
                  <c:v>Yes, they have</c:v>
                </c:pt>
              </c:strCache>
            </c:strRef>
          </c:cat>
          <c:val>
            <c:numRef>
              <c:f>Sheet1!$B$2:$B$4</c:f>
              <c:numCache>
                <c:formatCode>General</c:formatCode>
                <c:ptCount val="3"/>
                <c:pt idx="0">
                  <c:v>4.36E-2</c:v>
                </c:pt>
                <c:pt idx="1">
                  <c:v>0.25030000000000002</c:v>
                </c:pt>
                <c:pt idx="2">
                  <c:v>0.70620000000000005</c:v>
                </c:pt>
              </c:numCache>
            </c:numRef>
          </c:val>
          <c:extLst>
            <c:ext xmlns:c16="http://schemas.microsoft.com/office/drawing/2014/chart" uri="{C3380CC4-5D6E-409C-BE32-E72D297353CC}">
              <c16:uniqueId val="{00000000-B26E-4B4F-BDC9-E7C74E277D34}"/>
            </c:ext>
          </c:extLst>
        </c:ser>
        <c:dLbls>
          <c:dLblPos val="outEnd"/>
          <c:showLegendKey val="0"/>
          <c:showVal val="1"/>
          <c:showCatName val="0"/>
          <c:showSerName val="0"/>
          <c:showPercent val="0"/>
          <c:showBubbleSize val="0"/>
        </c:dLbls>
        <c:gapWidth val="150"/>
        <c:overlap val="-10"/>
        <c:axId val="211443072"/>
        <c:axId val="211625088"/>
      </c:barChart>
      <c:catAx>
        <c:axId val="211443072"/>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11625088"/>
        <c:crosses val="autoZero"/>
        <c:auto val="1"/>
        <c:lblAlgn val="ctr"/>
        <c:lblOffset val="730"/>
        <c:noMultiLvlLbl val="1"/>
      </c:catAx>
      <c:valAx>
        <c:axId val="211625088"/>
        <c:scaling>
          <c:orientation val="minMax"/>
          <c:max val="1"/>
          <c:min val="0"/>
        </c:scaling>
        <c:delete val="0"/>
        <c:axPos val="b"/>
        <c:majorGridlines/>
        <c:numFmt formatCode="0%" sourceLinked="0"/>
        <c:majorTickMark val="out"/>
        <c:minorTickMark val="none"/>
        <c:tickLblPos val="low"/>
        <c:txPr>
          <a:bodyPr/>
          <a:lstStyle/>
          <a:p>
            <a:pPr>
              <a:defRPr sz="1000" b="1" i="0">
                <a:solidFill>
                  <a:srgbClr val="595959"/>
                </a:solidFill>
                <a:latin typeface="Calibri"/>
              </a:defRPr>
            </a:pPr>
            <a:endParaRPr lang="en-US"/>
          </a:p>
        </c:txPr>
        <c:crossAx val="211443072"/>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Prefer not to say</c:v>
                </c:pt>
                <c:pt idx="1">
                  <c:v>Don't know</c:v>
                </c:pt>
                <c:pt idx="2">
                  <c:v>No, I haven't</c:v>
                </c:pt>
                <c:pt idx="3">
                  <c:v>Yes, I have</c:v>
                </c:pt>
              </c:strCache>
            </c:strRef>
          </c:cat>
          <c:val>
            <c:numRef>
              <c:f>Sheet1!$B$2:$B$5</c:f>
              <c:numCache>
                <c:formatCode>General</c:formatCode>
                <c:ptCount val="4"/>
                <c:pt idx="0">
                  <c:v>2.3099999999999999E-2</c:v>
                </c:pt>
                <c:pt idx="1">
                  <c:v>1.37E-2</c:v>
                </c:pt>
                <c:pt idx="2">
                  <c:v>0.50629999999999997</c:v>
                </c:pt>
                <c:pt idx="3">
                  <c:v>0.45689999999999997</c:v>
                </c:pt>
              </c:numCache>
            </c:numRef>
          </c:val>
          <c:extLst>
            <c:ext xmlns:c16="http://schemas.microsoft.com/office/drawing/2014/chart" uri="{C3380CC4-5D6E-409C-BE32-E72D297353CC}">
              <c16:uniqueId val="{00000000-AC71-4268-AAF2-36D8A80F0EF3}"/>
            </c:ext>
          </c:extLst>
        </c:ser>
        <c:dLbls>
          <c:dLblPos val="outEnd"/>
          <c:showLegendKey val="0"/>
          <c:showVal val="1"/>
          <c:showCatName val="0"/>
          <c:showSerName val="0"/>
          <c:showPercent val="0"/>
          <c:showBubbleSize val="0"/>
        </c:dLbls>
        <c:gapWidth val="150"/>
        <c:overlap val="-10"/>
        <c:axId val="211657088"/>
        <c:axId val="211658624"/>
      </c:barChart>
      <c:catAx>
        <c:axId val="211657088"/>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11658624"/>
        <c:crosses val="autoZero"/>
        <c:auto val="1"/>
        <c:lblAlgn val="ctr"/>
        <c:lblOffset val="730"/>
        <c:noMultiLvlLbl val="1"/>
      </c:catAx>
      <c:valAx>
        <c:axId val="211658624"/>
        <c:scaling>
          <c:orientation val="minMax"/>
          <c:max val="1"/>
          <c:min val="0"/>
        </c:scaling>
        <c:delete val="0"/>
        <c:axPos val="b"/>
        <c:majorGridlines/>
        <c:numFmt formatCode="0%" sourceLinked="0"/>
        <c:majorTickMark val="out"/>
        <c:minorTickMark val="none"/>
        <c:tickLblPos val="low"/>
        <c:txPr>
          <a:bodyPr/>
          <a:lstStyle/>
          <a:p>
            <a:pPr>
              <a:defRPr sz="1000" b="1" i="0">
                <a:solidFill>
                  <a:srgbClr val="595959"/>
                </a:solidFill>
                <a:latin typeface="Calibri"/>
              </a:defRPr>
            </a:pPr>
            <a:endParaRPr lang="en-US"/>
          </a:p>
        </c:txPr>
        <c:crossAx val="211657088"/>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Prefer not to say</c:v>
                </c:pt>
                <c:pt idx="1">
                  <c:v>Not Applicable - I haven't taken any time off work within the last year because of my mental health symptoms</c:v>
                </c:pt>
                <c:pt idx="2">
                  <c:v>21 days or more</c:v>
                </c:pt>
                <c:pt idx="3">
                  <c:v>16 to 20 days</c:v>
                </c:pt>
                <c:pt idx="4">
                  <c:v>11 to 15 days</c:v>
                </c:pt>
                <c:pt idx="5">
                  <c:v>6 to 10 days</c:v>
                </c:pt>
                <c:pt idx="6">
                  <c:v>1 to 5 days</c:v>
                </c:pt>
              </c:strCache>
            </c:strRef>
          </c:cat>
          <c:val>
            <c:numRef>
              <c:f>Sheet1!$B$2:$B$8</c:f>
              <c:numCache>
                <c:formatCode>General</c:formatCode>
                <c:ptCount val="7"/>
                <c:pt idx="0">
                  <c:v>4.4200000000000003E-2</c:v>
                </c:pt>
                <c:pt idx="1">
                  <c:v>0.42270000000000002</c:v>
                </c:pt>
                <c:pt idx="2">
                  <c:v>0.1817</c:v>
                </c:pt>
                <c:pt idx="3">
                  <c:v>3.5700000000000003E-2</c:v>
                </c:pt>
                <c:pt idx="4">
                  <c:v>3.9E-2</c:v>
                </c:pt>
                <c:pt idx="5">
                  <c:v>7.5300000000000006E-2</c:v>
                </c:pt>
                <c:pt idx="6">
                  <c:v>0.20130000000000001</c:v>
                </c:pt>
              </c:numCache>
            </c:numRef>
          </c:val>
          <c:extLst>
            <c:ext xmlns:c16="http://schemas.microsoft.com/office/drawing/2014/chart" uri="{C3380CC4-5D6E-409C-BE32-E72D297353CC}">
              <c16:uniqueId val="{00000000-748D-4F0A-83DF-E3FFE05E6493}"/>
            </c:ext>
          </c:extLst>
        </c:ser>
        <c:dLbls>
          <c:dLblPos val="outEnd"/>
          <c:showLegendKey val="0"/>
          <c:showVal val="1"/>
          <c:showCatName val="0"/>
          <c:showSerName val="0"/>
          <c:showPercent val="0"/>
          <c:showBubbleSize val="0"/>
        </c:dLbls>
        <c:gapWidth val="150"/>
        <c:overlap val="-10"/>
        <c:axId val="211711488"/>
        <c:axId val="211713024"/>
      </c:barChart>
      <c:catAx>
        <c:axId val="211711488"/>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11713024"/>
        <c:crosses val="autoZero"/>
        <c:auto val="1"/>
        <c:lblAlgn val="ctr"/>
        <c:lblOffset val="730"/>
        <c:noMultiLvlLbl val="1"/>
      </c:catAx>
      <c:valAx>
        <c:axId val="211713024"/>
        <c:scaling>
          <c:orientation val="minMax"/>
          <c:max val="1"/>
          <c:min val="0"/>
        </c:scaling>
        <c:delete val="0"/>
        <c:axPos val="b"/>
        <c:majorGridlines/>
        <c:numFmt formatCode="0%" sourceLinked="0"/>
        <c:majorTickMark val="out"/>
        <c:minorTickMark val="none"/>
        <c:tickLblPos val="low"/>
        <c:txPr>
          <a:bodyPr/>
          <a:lstStyle/>
          <a:p>
            <a:pPr>
              <a:defRPr sz="1000" b="1" i="0">
                <a:solidFill>
                  <a:srgbClr val="595959"/>
                </a:solidFill>
                <a:latin typeface="Calibri"/>
              </a:defRPr>
            </a:pPr>
            <a:endParaRPr lang="en-US"/>
          </a:p>
        </c:txPr>
        <c:crossAx val="211711488"/>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Net: Not Likely</c:v>
                </c:pt>
                <c:pt idx="1">
                  <c:v>Net: Likely</c:v>
                </c:pt>
                <c:pt idx="2">
                  <c:v>Don't know</c:v>
                </c:pt>
                <c:pt idx="3">
                  <c:v>Not at all likely</c:v>
                </c:pt>
                <c:pt idx="4">
                  <c:v>Not very likely</c:v>
                </c:pt>
                <c:pt idx="5">
                  <c:v>Fairly likely</c:v>
                </c:pt>
                <c:pt idx="6">
                  <c:v>Very likely</c:v>
                </c:pt>
              </c:strCache>
            </c:strRef>
          </c:cat>
          <c:val>
            <c:numRef>
              <c:f>Sheet1!$B$2:$B$8</c:f>
              <c:numCache>
                <c:formatCode>General</c:formatCode>
                <c:ptCount val="7"/>
                <c:pt idx="0">
                  <c:v>0.39760000000000001</c:v>
                </c:pt>
                <c:pt idx="1">
                  <c:v>0.51400000000000001</c:v>
                </c:pt>
                <c:pt idx="2">
                  <c:v>8.8400000000000006E-2</c:v>
                </c:pt>
                <c:pt idx="3">
                  <c:v>0.22950000000000001</c:v>
                </c:pt>
                <c:pt idx="4">
                  <c:v>0.1681</c:v>
                </c:pt>
                <c:pt idx="5">
                  <c:v>0.2681</c:v>
                </c:pt>
                <c:pt idx="6">
                  <c:v>0.24590000000000001</c:v>
                </c:pt>
              </c:numCache>
            </c:numRef>
          </c:val>
          <c:extLst>
            <c:ext xmlns:c16="http://schemas.microsoft.com/office/drawing/2014/chart" uri="{C3380CC4-5D6E-409C-BE32-E72D297353CC}">
              <c16:uniqueId val="{00000000-E7D1-4CDE-A04A-C1A433B869D4}"/>
            </c:ext>
          </c:extLst>
        </c:ser>
        <c:dLbls>
          <c:dLblPos val="outEnd"/>
          <c:showLegendKey val="0"/>
          <c:showVal val="1"/>
          <c:showCatName val="0"/>
          <c:showSerName val="0"/>
          <c:showPercent val="0"/>
          <c:showBubbleSize val="0"/>
        </c:dLbls>
        <c:gapWidth val="150"/>
        <c:overlap val="-10"/>
        <c:axId val="210481536"/>
        <c:axId val="210483072"/>
      </c:barChart>
      <c:catAx>
        <c:axId val="210481536"/>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10483072"/>
        <c:crosses val="autoZero"/>
        <c:auto val="1"/>
        <c:lblAlgn val="ctr"/>
        <c:lblOffset val="730"/>
        <c:noMultiLvlLbl val="1"/>
      </c:catAx>
      <c:valAx>
        <c:axId val="210483072"/>
        <c:scaling>
          <c:orientation val="minMax"/>
          <c:max val="1"/>
          <c:min val="0"/>
        </c:scaling>
        <c:delete val="0"/>
        <c:axPos val="b"/>
        <c:majorGridlines/>
        <c:numFmt formatCode="0%" sourceLinked="0"/>
        <c:majorTickMark val="out"/>
        <c:minorTickMark val="none"/>
        <c:tickLblPos val="low"/>
        <c:txPr>
          <a:bodyPr/>
          <a:lstStyle/>
          <a:p>
            <a:pPr>
              <a:defRPr sz="1000" b="1" i="0">
                <a:solidFill>
                  <a:srgbClr val="595959"/>
                </a:solidFill>
                <a:latin typeface="Calibri"/>
              </a:defRPr>
            </a:pPr>
            <a:endParaRPr lang="en-US"/>
          </a:p>
        </c:txPr>
        <c:crossAx val="210481536"/>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percentStacked"/>
        <c:varyColors val="1"/>
        <c:ser>
          <c:idx val="0"/>
          <c:order val="0"/>
          <c:tx>
            <c:strRef>
              <c:f>Sheet1!$B$1</c:f>
              <c:strCache>
                <c:ptCount val="1"/>
                <c:pt idx="0">
                  <c:v>Very likely</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If your employer supplied the mental health device free of charge</c:v>
                </c:pt>
                <c:pt idx="1">
                  <c:v>If you had to supply the mental health device yourself</c:v>
                </c:pt>
              </c:strCache>
            </c:strRef>
          </c:cat>
          <c:val>
            <c:numRef>
              <c:f>Sheet1!$B$2:$B$3</c:f>
              <c:numCache>
                <c:formatCode>General</c:formatCode>
                <c:ptCount val="2"/>
                <c:pt idx="0">
                  <c:v>0.18579999999999999</c:v>
                </c:pt>
                <c:pt idx="1">
                  <c:v>8.0600000000000005E-2</c:v>
                </c:pt>
              </c:numCache>
            </c:numRef>
          </c:val>
          <c:extLst>
            <c:ext xmlns:c16="http://schemas.microsoft.com/office/drawing/2014/chart" uri="{C3380CC4-5D6E-409C-BE32-E72D297353CC}">
              <c16:uniqueId val="{00000000-1733-41DD-9B3F-CF73B4B7A9A3}"/>
            </c:ext>
          </c:extLst>
        </c:ser>
        <c:ser>
          <c:idx val="1"/>
          <c:order val="1"/>
          <c:tx>
            <c:strRef>
              <c:f>Sheet1!$C$1</c:f>
              <c:strCache>
                <c:ptCount val="1"/>
                <c:pt idx="0">
                  <c:v>Fairly likely</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If your employer supplied the mental health device free of charge</c:v>
                </c:pt>
                <c:pt idx="1">
                  <c:v>If you had to supply the mental health device yourself</c:v>
                </c:pt>
              </c:strCache>
            </c:strRef>
          </c:cat>
          <c:val>
            <c:numRef>
              <c:f>Sheet1!$C$2:$C$3</c:f>
              <c:numCache>
                <c:formatCode>General</c:formatCode>
                <c:ptCount val="2"/>
                <c:pt idx="0">
                  <c:v>0.2641</c:v>
                </c:pt>
                <c:pt idx="1">
                  <c:v>0.1779</c:v>
                </c:pt>
              </c:numCache>
            </c:numRef>
          </c:val>
          <c:extLst>
            <c:ext xmlns:c16="http://schemas.microsoft.com/office/drawing/2014/chart" uri="{C3380CC4-5D6E-409C-BE32-E72D297353CC}">
              <c16:uniqueId val="{00000001-1733-41DD-9B3F-CF73B4B7A9A3}"/>
            </c:ext>
          </c:extLst>
        </c:ser>
        <c:ser>
          <c:idx val="2"/>
          <c:order val="2"/>
          <c:tx>
            <c:strRef>
              <c:f>Sheet1!$D$1</c:f>
              <c:strCache>
                <c:ptCount val="1"/>
                <c:pt idx="0">
                  <c:v>Not very likely</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If your employer supplied the mental health device free of charge</c:v>
                </c:pt>
                <c:pt idx="1">
                  <c:v>If you had to supply the mental health device yourself</c:v>
                </c:pt>
              </c:strCache>
            </c:strRef>
          </c:cat>
          <c:val>
            <c:numRef>
              <c:f>Sheet1!$D$2:$D$3</c:f>
              <c:numCache>
                <c:formatCode>General</c:formatCode>
                <c:ptCount val="2"/>
                <c:pt idx="0">
                  <c:v>0.1918</c:v>
                </c:pt>
                <c:pt idx="1">
                  <c:v>0.3095</c:v>
                </c:pt>
              </c:numCache>
            </c:numRef>
          </c:val>
          <c:extLst>
            <c:ext xmlns:c16="http://schemas.microsoft.com/office/drawing/2014/chart" uri="{C3380CC4-5D6E-409C-BE32-E72D297353CC}">
              <c16:uniqueId val="{00000002-1733-41DD-9B3F-CF73B4B7A9A3}"/>
            </c:ext>
          </c:extLst>
        </c:ser>
        <c:ser>
          <c:idx val="3"/>
          <c:order val="3"/>
          <c:tx>
            <c:strRef>
              <c:f>Sheet1!$E$1</c:f>
              <c:strCache>
                <c:ptCount val="1"/>
                <c:pt idx="0">
                  <c:v>Not at all likely</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If your employer supplied the mental health device free of charge</c:v>
                </c:pt>
                <c:pt idx="1">
                  <c:v>If you had to supply the mental health device yourself</c:v>
                </c:pt>
              </c:strCache>
            </c:strRef>
          </c:cat>
          <c:val>
            <c:numRef>
              <c:f>Sheet1!$E$2:$E$3</c:f>
              <c:numCache>
                <c:formatCode>General</c:formatCode>
                <c:ptCount val="2"/>
                <c:pt idx="0">
                  <c:v>0.2681</c:v>
                </c:pt>
                <c:pt idx="1">
                  <c:v>0.34489999999999998</c:v>
                </c:pt>
              </c:numCache>
            </c:numRef>
          </c:val>
          <c:extLst>
            <c:ext xmlns:c16="http://schemas.microsoft.com/office/drawing/2014/chart" uri="{C3380CC4-5D6E-409C-BE32-E72D297353CC}">
              <c16:uniqueId val="{00000003-1733-41DD-9B3F-CF73B4B7A9A3}"/>
            </c:ext>
          </c:extLst>
        </c:ser>
        <c:ser>
          <c:idx val="4"/>
          <c:order val="4"/>
          <c:tx>
            <c:strRef>
              <c:f>Sheet1!$F$1</c:f>
              <c:strCache>
                <c:ptCount val="1"/>
                <c:pt idx="0">
                  <c:v>Don't know</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If your employer supplied the mental health device free of charge</c:v>
                </c:pt>
                <c:pt idx="1">
                  <c:v>If you had to supply the mental health device yourself</c:v>
                </c:pt>
              </c:strCache>
            </c:strRef>
          </c:cat>
          <c:val>
            <c:numRef>
              <c:f>Sheet1!$F$2:$F$3</c:f>
              <c:numCache>
                <c:formatCode>General</c:formatCode>
                <c:ptCount val="2"/>
                <c:pt idx="0">
                  <c:v>9.01E-2</c:v>
                </c:pt>
                <c:pt idx="1">
                  <c:v>8.7099999999999997E-2</c:v>
                </c:pt>
              </c:numCache>
            </c:numRef>
          </c:val>
          <c:extLst>
            <c:ext xmlns:c16="http://schemas.microsoft.com/office/drawing/2014/chart" uri="{C3380CC4-5D6E-409C-BE32-E72D297353CC}">
              <c16:uniqueId val="{00000004-1733-41DD-9B3F-CF73B4B7A9A3}"/>
            </c:ext>
          </c:extLst>
        </c:ser>
        <c:ser>
          <c:idx val="5"/>
          <c:order val="5"/>
          <c:tx>
            <c:strRef>
              <c:f>Sheet1!$G$1</c:f>
              <c:strCache>
                <c:ptCount val="1"/>
                <c:pt idx="0">
                  <c:v>Net: Likely</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If your employer supplied the mental health device free of charge</c:v>
                </c:pt>
                <c:pt idx="1">
                  <c:v>If you had to supply the mental health device yourself</c:v>
                </c:pt>
              </c:strCache>
            </c:strRef>
          </c:cat>
          <c:val>
            <c:numRef>
              <c:f>Sheet1!$G$2:$G$3</c:f>
              <c:numCache>
                <c:formatCode>General</c:formatCode>
                <c:ptCount val="2"/>
                <c:pt idx="0">
                  <c:v>0.45</c:v>
                </c:pt>
                <c:pt idx="1">
                  <c:v>0.25850000000000001</c:v>
                </c:pt>
              </c:numCache>
            </c:numRef>
          </c:val>
          <c:extLst>
            <c:ext xmlns:c16="http://schemas.microsoft.com/office/drawing/2014/chart" uri="{C3380CC4-5D6E-409C-BE32-E72D297353CC}">
              <c16:uniqueId val="{00000005-1733-41DD-9B3F-CF73B4B7A9A3}"/>
            </c:ext>
          </c:extLst>
        </c:ser>
        <c:ser>
          <c:idx val="6"/>
          <c:order val="6"/>
          <c:tx>
            <c:strRef>
              <c:f>Sheet1!$H$1</c:f>
              <c:strCache>
                <c:ptCount val="1"/>
                <c:pt idx="0">
                  <c:v>Net: Not Likely</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c:f>
              <c:strCache>
                <c:ptCount val="2"/>
                <c:pt idx="0">
                  <c:v>If your employer supplied the mental health device free of charge</c:v>
                </c:pt>
                <c:pt idx="1">
                  <c:v>If you had to supply the mental health device yourself</c:v>
                </c:pt>
              </c:strCache>
            </c:strRef>
          </c:cat>
          <c:val>
            <c:numRef>
              <c:f>Sheet1!$H$2:$H$3</c:f>
              <c:numCache>
                <c:formatCode>General</c:formatCode>
                <c:ptCount val="2"/>
                <c:pt idx="0">
                  <c:v>0.45989999999999998</c:v>
                </c:pt>
                <c:pt idx="1">
                  <c:v>0.65439999999999998</c:v>
                </c:pt>
              </c:numCache>
            </c:numRef>
          </c:val>
          <c:extLst>
            <c:ext xmlns:c16="http://schemas.microsoft.com/office/drawing/2014/chart" uri="{C3380CC4-5D6E-409C-BE32-E72D297353CC}">
              <c16:uniqueId val="{00000006-1733-41DD-9B3F-CF73B4B7A9A3}"/>
            </c:ext>
          </c:extLst>
        </c:ser>
        <c:dLbls>
          <c:dLblPos val="ctr"/>
          <c:showLegendKey val="0"/>
          <c:showVal val="1"/>
          <c:showCatName val="0"/>
          <c:showSerName val="0"/>
          <c:showPercent val="0"/>
          <c:showBubbleSize val="0"/>
        </c:dLbls>
        <c:gapWidth val="150"/>
        <c:overlap val="100"/>
        <c:axId val="211030016"/>
        <c:axId val="211031552"/>
      </c:barChart>
      <c:catAx>
        <c:axId val="211030016"/>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11031552"/>
        <c:crosses val="autoZero"/>
        <c:auto val="1"/>
        <c:lblAlgn val="ctr"/>
        <c:lblOffset val="730"/>
        <c:noMultiLvlLbl val="1"/>
      </c:catAx>
      <c:valAx>
        <c:axId val="211031552"/>
        <c:scaling>
          <c:orientation val="minMax"/>
          <c:max val="1"/>
          <c:min val="0"/>
        </c:scaling>
        <c:delete val="0"/>
        <c:axPos val="b"/>
        <c:majorGridlines/>
        <c:numFmt formatCode="0%" sourceLinked="0"/>
        <c:majorTickMark val="out"/>
        <c:minorTickMark val="none"/>
        <c:tickLblPos val="low"/>
        <c:txPr>
          <a:bodyPr/>
          <a:lstStyle/>
          <a:p>
            <a:pPr>
              <a:defRPr sz="1000" b="1" i="0">
                <a:solidFill>
                  <a:srgbClr val="595959"/>
                </a:solidFill>
                <a:latin typeface="Calibri"/>
              </a:defRPr>
            </a:pPr>
            <a:endParaRPr lang="en-US"/>
          </a:p>
        </c:txPr>
        <c:crossAx val="211030016"/>
        <c:crosses val="autoZero"/>
        <c:crossBetween val="between"/>
        <c:majorUnit val="0.1"/>
      </c:valAx>
    </c:plotArea>
    <c:legend>
      <c:legendPos val="r"/>
      <c:overlay val="0"/>
      <c:txPr>
        <a:bodyPr/>
        <a:lstStyle/>
        <a:p>
          <a:pPr>
            <a:defRPr sz="1000" b="0" i="0">
              <a:solidFill>
                <a:srgbClr val="595959"/>
              </a:solidFill>
              <a:latin typeface="Calibri"/>
            </a:defRPr>
          </a:pPr>
          <a:endParaRPr lang="en-US"/>
        </a:p>
      </c:txPr>
    </c:legend>
    <c:plotVisOnly val="1"/>
    <c:dispBlanksAs val="zero"/>
    <c:showDLblsOverMax val="1"/>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Net: Not Likely</c:v>
                </c:pt>
                <c:pt idx="1">
                  <c:v>Net: Likely</c:v>
                </c:pt>
                <c:pt idx="2">
                  <c:v>Don't know</c:v>
                </c:pt>
                <c:pt idx="3">
                  <c:v>Not at all likely</c:v>
                </c:pt>
                <c:pt idx="4">
                  <c:v>Not very likely</c:v>
                </c:pt>
                <c:pt idx="5">
                  <c:v>Fairly likely</c:v>
                </c:pt>
                <c:pt idx="6">
                  <c:v>Very likely</c:v>
                </c:pt>
              </c:strCache>
            </c:strRef>
          </c:cat>
          <c:val>
            <c:numRef>
              <c:f>Sheet1!$B$2:$B$8</c:f>
              <c:numCache>
                <c:formatCode>General</c:formatCode>
                <c:ptCount val="7"/>
                <c:pt idx="0">
                  <c:v>0.65439999999999998</c:v>
                </c:pt>
                <c:pt idx="1">
                  <c:v>0.25850000000000001</c:v>
                </c:pt>
                <c:pt idx="2">
                  <c:v>8.7099999999999997E-2</c:v>
                </c:pt>
                <c:pt idx="3">
                  <c:v>0.34489999999999998</c:v>
                </c:pt>
                <c:pt idx="4">
                  <c:v>0.3095</c:v>
                </c:pt>
                <c:pt idx="5">
                  <c:v>0.1779</c:v>
                </c:pt>
                <c:pt idx="6">
                  <c:v>8.0600000000000005E-2</c:v>
                </c:pt>
              </c:numCache>
            </c:numRef>
          </c:val>
          <c:extLst>
            <c:ext xmlns:c16="http://schemas.microsoft.com/office/drawing/2014/chart" uri="{C3380CC4-5D6E-409C-BE32-E72D297353CC}">
              <c16:uniqueId val="{00000000-1705-44CB-A63B-8E202773BE58}"/>
            </c:ext>
          </c:extLst>
        </c:ser>
        <c:dLbls>
          <c:dLblPos val="outEnd"/>
          <c:showLegendKey val="0"/>
          <c:showVal val="1"/>
          <c:showCatName val="0"/>
          <c:showSerName val="0"/>
          <c:showPercent val="0"/>
          <c:showBubbleSize val="0"/>
        </c:dLbls>
        <c:gapWidth val="150"/>
        <c:overlap val="-10"/>
        <c:axId val="211075456"/>
        <c:axId val="211076992"/>
      </c:barChart>
      <c:catAx>
        <c:axId val="211075456"/>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11076992"/>
        <c:crosses val="autoZero"/>
        <c:auto val="1"/>
        <c:lblAlgn val="ctr"/>
        <c:lblOffset val="730"/>
        <c:noMultiLvlLbl val="1"/>
      </c:catAx>
      <c:valAx>
        <c:axId val="211076992"/>
        <c:scaling>
          <c:orientation val="minMax"/>
          <c:max val="1"/>
          <c:min val="0"/>
        </c:scaling>
        <c:delete val="0"/>
        <c:axPos val="b"/>
        <c:majorGridlines/>
        <c:numFmt formatCode="0%" sourceLinked="0"/>
        <c:majorTickMark val="out"/>
        <c:minorTickMark val="none"/>
        <c:tickLblPos val="low"/>
        <c:txPr>
          <a:bodyPr/>
          <a:lstStyle/>
          <a:p>
            <a:pPr>
              <a:defRPr sz="1000" b="1" i="0">
                <a:solidFill>
                  <a:srgbClr val="595959"/>
                </a:solidFill>
                <a:latin typeface="Calibri"/>
              </a:defRPr>
            </a:pPr>
            <a:endParaRPr lang="en-US"/>
          </a:p>
        </c:txPr>
        <c:crossAx val="211075456"/>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Net: Not Likely</c:v>
                </c:pt>
                <c:pt idx="1">
                  <c:v>Net: Likely</c:v>
                </c:pt>
                <c:pt idx="2">
                  <c:v>Don't know</c:v>
                </c:pt>
                <c:pt idx="3">
                  <c:v>Not at all likely</c:v>
                </c:pt>
                <c:pt idx="4">
                  <c:v>Not very likely</c:v>
                </c:pt>
                <c:pt idx="5">
                  <c:v>Fairly likely</c:v>
                </c:pt>
                <c:pt idx="6">
                  <c:v>Very likely</c:v>
                </c:pt>
              </c:strCache>
            </c:strRef>
          </c:cat>
          <c:val>
            <c:numRef>
              <c:f>Sheet1!$B$2:$B$8</c:f>
              <c:numCache>
                <c:formatCode>General</c:formatCode>
                <c:ptCount val="7"/>
                <c:pt idx="0">
                  <c:v>0.45989999999999998</c:v>
                </c:pt>
                <c:pt idx="1">
                  <c:v>0.45</c:v>
                </c:pt>
                <c:pt idx="2">
                  <c:v>9.01E-2</c:v>
                </c:pt>
                <c:pt idx="3">
                  <c:v>0.2681</c:v>
                </c:pt>
                <c:pt idx="4">
                  <c:v>0.1918</c:v>
                </c:pt>
                <c:pt idx="5">
                  <c:v>0.2641</c:v>
                </c:pt>
                <c:pt idx="6">
                  <c:v>0.18579999999999999</c:v>
                </c:pt>
              </c:numCache>
            </c:numRef>
          </c:val>
          <c:extLst>
            <c:ext xmlns:c16="http://schemas.microsoft.com/office/drawing/2014/chart" uri="{C3380CC4-5D6E-409C-BE32-E72D297353CC}">
              <c16:uniqueId val="{00000000-41B2-476E-8005-1001AE540F28}"/>
            </c:ext>
          </c:extLst>
        </c:ser>
        <c:dLbls>
          <c:dLblPos val="outEnd"/>
          <c:showLegendKey val="0"/>
          <c:showVal val="1"/>
          <c:showCatName val="0"/>
          <c:showSerName val="0"/>
          <c:showPercent val="0"/>
          <c:showBubbleSize val="0"/>
        </c:dLbls>
        <c:gapWidth val="150"/>
        <c:overlap val="-10"/>
        <c:axId val="210721024"/>
        <c:axId val="210726912"/>
      </c:barChart>
      <c:catAx>
        <c:axId val="210721024"/>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10726912"/>
        <c:crosses val="autoZero"/>
        <c:auto val="1"/>
        <c:lblAlgn val="ctr"/>
        <c:lblOffset val="730"/>
        <c:noMultiLvlLbl val="1"/>
      </c:catAx>
      <c:valAx>
        <c:axId val="210726912"/>
        <c:scaling>
          <c:orientation val="minMax"/>
          <c:max val="1"/>
          <c:min val="0"/>
        </c:scaling>
        <c:delete val="0"/>
        <c:axPos val="b"/>
        <c:majorGridlines/>
        <c:numFmt formatCode="0%" sourceLinked="0"/>
        <c:majorTickMark val="out"/>
        <c:minorTickMark val="none"/>
        <c:tickLblPos val="low"/>
        <c:txPr>
          <a:bodyPr/>
          <a:lstStyle/>
          <a:p>
            <a:pPr>
              <a:defRPr sz="1000" b="1" i="0">
                <a:solidFill>
                  <a:srgbClr val="595959"/>
                </a:solidFill>
                <a:latin typeface="Calibri"/>
              </a:defRPr>
            </a:pPr>
            <a:endParaRPr lang="en-US"/>
          </a:p>
        </c:txPr>
        <c:crossAx val="210721024"/>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Net: Not comfortable</c:v>
                </c:pt>
                <c:pt idx="1">
                  <c:v>Net: Comfortable</c:v>
                </c:pt>
                <c:pt idx="2">
                  <c:v>Don't know</c:v>
                </c:pt>
                <c:pt idx="3">
                  <c:v>Not comfortable at all</c:v>
                </c:pt>
                <c:pt idx="4">
                  <c:v>Not very comfortable</c:v>
                </c:pt>
                <c:pt idx="5">
                  <c:v>Fairly comfortable</c:v>
                </c:pt>
                <c:pt idx="6">
                  <c:v>Very comfortable</c:v>
                </c:pt>
              </c:strCache>
            </c:strRef>
          </c:cat>
          <c:val>
            <c:numRef>
              <c:f>Sheet1!$B$2:$B$8</c:f>
              <c:numCache>
                <c:formatCode>General</c:formatCode>
                <c:ptCount val="7"/>
                <c:pt idx="0">
                  <c:v>0.44619999999999999</c:v>
                </c:pt>
                <c:pt idx="1">
                  <c:v>0.51170000000000004</c:v>
                </c:pt>
                <c:pt idx="2">
                  <c:v>4.2099999999999999E-2</c:v>
                </c:pt>
                <c:pt idx="3">
                  <c:v>0.15559999999999999</c:v>
                </c:pt>
                <c:pt idx="4">
                  <c:v>0.29060000000000002</c:v>
                </c:pt>
                <c:pt idx="5">
                  <c:v>0.4017</c:v>
                </c:pt>
                <c:pt idx="6">
                  <c:v>0.11</c:v>
                </c:pt>
              </c:numCache>
            </c:numRef>
          </c:val>
          <c:extLst>
            <c:ext xmlns:c16="http://schemas.microsoft.com/office/drawing/2014/chart" uri="{C3380CC4-5D6E-409C-BE32-E72D297353CC}">
              <c16:uniqueId val="{00000000-1310-4A19-9717-AB9DDBBFFEBA}"/>
            </c:ext>
          </c:extLst>
        </c:ser>
        <c:dLbls>
          <c:dLblPos val="outEnd"/>
          <c:showLegendKey val="0"/>
          <c:showVal val="1"/>
          <c:showCatName val="0"/>
          <c:showSerName val="0"/>
          <c:showPercent val="0"/>
          <c:showBubbleSize val="0"/>
        </c:dLbls>
        <c:gapWidth val="150"/>
        <c:overlap val="-10"/>
        <c:axId val="211091840"/>
        <c:axId val="211093376"/>
      </c:barChart>
      <c:catAx>
        <c:axId val="211091840"/>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11093376"/>
        <c:crosses val="autoZero"/>
        <c:auto val="1"/>
        <c:lblAlgn val="ctr"/>
        <c:lblOffset val="730"/>
        <c:noMultiLvlLbl val="1"/>
      </c:catAx>
      <c:valAx>
        <c:axId val="211093376"/>
        <c:scaling>
          <c:orientation val="minMax"/>
          <c:max val="1"/>
          <c:min val="0"/>
        </c:scaling>
        <c:delete val="0"/>
        <c:axPos val="b"/>
        <c:majorGridlines/>
        <c:numFmt formatCode="0%" sourceLinked="0"/>
        <c:majorTickMark val="out"/>
        <c:minorTickMark val="none"/>
        <c:tickLblPos val="low"/>
        <c:txPr>
          <a:bodyPr/>
          <a:lstStyle/>
          <a:p>
            <a:pPr>
              <a:defRPr sz="1000" b="1" i="0">
                <a:solidFill>
                  <a:srgbClr val="595959"/>
                </a:solidFill>
                <a:latin typeface="Calibri"/>
              </a:defRPr>
            </a:pPr>
            <a:endParaRPr lang="en-US"/>
          </a:p>
        </c:txPr>
        <c:crossAx val="211091840"/>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Other</c:v>
                </c:pt>
                <c:pt idx="1">
                  <c:v>I would be worried that my information would be shared with a third party for research purposes</c:v>
                </c:pt>
                <c:pt idx="2">
                  <c:v>I would be worried that my information would be shared with a third party for other purposes such as marketing/ company promotion etc.</c:v>
                </c:pt>
                <c:pt idx="3">
                  <c:v>I feel that my mental health is a personal matter and no one else's concern</c:v>
                </c:pt>
                <c:pt idx="4">
                  <c:v>I don't like the idea of my employer knowing details of my health and lifestyle</c:v>
                </c:pt>
                <c:pt idx="5">
                  <c:v>I would be worried about workplace discrimination</c:v>
                </c:pt>
              </c:strCache>
            </c:strRef>
          </c:cat>
          <c:val>
            <c:numRef>
              <c:f>Sheet1!$B$2:$B$7</c:f>
              <c:numCache>
                <c:formatCode>General</c:formatCode>
                <c:ptCount val="6"/>
                <c:pt idx="0">
                  <c:v>2.3199999999999998E-2</c:v>
                </c:pt>
                <c:pt idx="1">
                  <c:v>0.32179999999999997</c:v>
                </c:pt>
                <c:pt idx="2">
                  <c:v>0.3639</c:v>
                </c:pt>
                <c:pt idx="3">
                  <c:v>0.51439999999999997</c:v>
                </c:pt>
                <c:pt idx="4">
                  <c:v>0.69010000000000005</c:v>
                </c:pt>
                <c:pt idx="5">
                  <c:v>0.69310000000000005</c:v>
                </c:pt>
              </c:numCache>
            </c:numRef>
          </c:val>
          <c:extLst>
            <c:ext xmlns:c16="http://schemas.microsoft.com/office/drawing/2014/chart" uri="{C3380CC4-5D6E-409C-BE32-E72D297353CC}">
              <c16:uniqueId val="{00000000-F841-404F-A962-1821707D0DEE}"/>
            </c:ext>
          </c:extLst>
        </c:ser>
        <c:dLbls>
          <c:dLblPos val="outEnd"/>
          <c:showLegendKey val="0"/>
          <c:showVal val="1"/>
          <c:showCatName val="0"/>
          <c:showSerName val="0"/>
          <c:showPercent val="0"/>
          <c:showBubbleSize val="0"/>
        </c:dLbls>
        <c:gapWidth val="150"/>
        <c:overlap val="-10"/>
        <c:axId val="211184256"/>
        <c:axId val="211186048"/>
      </c:barChart>
      <c:catAx>
        <c:axId val="211184256"/>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11186048"/>
        <c:crosses val="autoZero"/>
        <c:auto val="1"/>
        <c:lblAlgn val="ctr"/>
        <c:lblOffset val="730"/>
        <c:noMultiLvlLbl val="1"/>
      </c:catAx>
      <c:valAx>
        <c:axId val="211186048"/>
        <c:scaling>
          <c:orientation val="minMax"/>
          <c:max val="1"/>
          <c:min val="0"/>
        </c:scaling>
        <c:delete val="0"/>
        <c:axPos val="b"/>
        <c:majorGridlines/>
        <c:numFmt formatCode="0%" sourceLinked="0"/>
        <c:majorTickMark val="out"/>
        <c:minorTickMark val="none"/>
        <c:tickLblPos val="low"/>
        <c:txPr>
          <a:bodyPr/>
          <a:lstStyle/>
          <a:p>
            <a:pPr>
              <a:defRPr sz="1000" b="1" i="0">
                <a:solidFill>
                  <a:srgbClr val="595959"/>
                </a:solidFill>
                <a:latin typeface="Calibri"/>
              </a:defRPr>
            </a:pPr>
            <a:endParaRPr lang="en-US"/>
          </a:p>
        </c:txPr>
        <c:crossAx val="211184256"/>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Net: Not comfortable</c:v>
                </c:pt>
                <c:pt idx="1">
                  <c:v>Net: Comfortable</c:v>
                </c:pt>
                <c:pt idx="2">
                  <c:v>Don't know</c:v>
                </c:pt>
                <c:pt idx="3">
                  <c:v>Not comfortable at all</c:v>
                </c:pt>
                <c:pt idx="4">
                  <c:v>Not very comfortable</c:v>
                </c:pt>
                <c:pt idx="5">
                  <c:v>Fairly comfortable</c:v>
                </c:pt>
                <c:pt idx="6">
                  <c:v>Very comfortable</c:v>
                </c:pt>
              </c:strCache>
            </c:strRef>
          </c:cat>
          <c:val>
            <c:numRef>
              <c:f>Sheet1!$B$2:$B$8</c:f>
              <c:numCache>
                <c:formatCode>General</c:formatCode>
                <c:ptCount val="7"/>
                <c:pt idx="0">
                  <c:v>0.42670000000000002</c:v>
                </c:pt>
                <c:pt idx="1">
                  <c:v>0.503</c:v>
                </c:pt>
                <c:pt idx="2">
                  <c:v>7.0300000000000001E-2</c:v>
                </c:pt>
                <c:pt idx="3">
                  <c:v>0.124</c:v>
                </c:pt>
                <c:pt idx="4">
                  <c:v>0.30259999999999998</c:v>
                </c:pt>
                <c:pt idx="5">
                  <c:v>0.41860000000000003</c:v>
                </c:pt>
                <c:pt idx="6">
                  <c:v>8.4400000000000003E-2</c:v>
                </c:pt>
              </c:numCache>
            </c:numRef>
          </c:val>
          <c:extLst>
            <c:ext xmlns:c16="http://schemas.microsoft.com/office/drawing/2014/chart" uri="{C3380CC4-5D6E-409C-BE32-E72D297353CC}">
              <c16:uniqueId val="{00000000-978B-4AB9-91AF-A9E0D241628B}"/>
            </c:ext>
          </c:extLst>
        </c:ser>
        <c:dLbls>
          <c:dLblPos val="outEnd"/>
          <c:showLegendKey val="0"/>
          <c:showVal val="1"/>
          <c:showCatName val="0"/>
          <c:showSerName val="0"/>
          <c:showPercent val="0"/>
          <c:showBubbleSize val="0"/>
        </c:dLbls>
        <c:gapWidth val="150"/>
        <c:overlap val="-10"/>
        <c:axId val="211198720"/>
        <c:axId val="211200256"/>
      </c:barChart>
      <c:catAx>
        <c:axId val="211198720"/>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11200256"/>
        <c:crosses val="autoZero"/>
        <c:auto val="1"/>
        <c:lblAlgn val="ctr"/>
        <c:lblOffset val="730"/>
        <c:noMultiLvlLbl val="1"/>
      </c:catAx>
      <c:valAx>
        <c:axId val="211200256"/>
        <c:scaling>
          <c:orientation val="minMax"/>
          <c:max val="1"/>
          <c:min val="0"/>
        </c:scaling>
        <c:delete val="0"/>
        <c:axPos val="b"/>
        <c:majorGridlines/>
        <c:numFmt formatCode="0%" sourceLinked="0"/>
        <c:majorTickMark val="out"/>
        <c:minorTickMark val="none"/>
        <c:tickLblPos val="low"/>
        <c:txPr>
          <a:bodyPr/>
          <a:lstStyle/>
          <a:p>
            <a:pPr>
              <a:defRPr sz="1000" b="1" i="0">
                <a:solidFill>
                  <a:srgbClr val="595959"/>
                </a:solidFill>
                <a:latin typeface="Calibri"/>
              </a:defRPr>
            </a:pPr>
            <a:endParaRPr lang="en-US"/>
          </a:p>
        </c:txPr>
        <c:crossAx val="211198720"/>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Total</c:v>
                </c:pt>
              </c:strCache>
            </c:strRef>
          </c:tx>
          <c:invertIfNegative val="0"/>
          <c:dLbls>
            <c:numFmt formatCode="0%" sourceLinked="0"/>
            <c:spPr>
              <a:noFill/>
              <a:ln>
                <a:noFill/>
              </a:ln>
              <a:effectLst/>
            </c:spPr>
            <c:txPr>
              <a:bodyPr/>
              <a:lstStyle/>
              <a:p>
                <a:pPr>
                  <a:defRPr sz="900" b="0" i="0">
                    <a:solidFill>
                      <a:srgbClr val="000000"/>
                    </a:solidFill>
                    <a:latin typeface="Calibri"/>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Sheet1!$A$2:$A$9</c:f>
              <c:strCache>
                <c:ptCount val="8"/>
                <c:pt idx="0">
                  <c:v>Net: Less Likely</c:v>
                </c:pt>
                <c:pt idx="1">
                  <c:v>Net: More Likely</c:v>
                </c:pt>
                <c:pt idx="2">
                  <c:v>Don't know</c:v>
                </c:pt>
                <c:pt idx="3">
                  <c:v>Much less likely</c:v>
                </c:pt>
                <c:pt idx="4">
                  <c:v>Less likely</c:v>
                </c:pt>
                <c:pt idx="5">
                  <c:v>No impact either way</c:v>
                </c:pt>
                <c:pt idx="6">
                  <c:v>More likely</c:v>
                </c:pt>
                <c:pt idx="7">
                  <c:v>Much more likely</c:v>
                </c:pt>
              </c:strCache>
            </c:strRef>
          </c:cat>
          <c:val>
            <c:numRef>
              <c:f>Sheet1!$B$2:$B$9</c:f>
              <c:numCache>
                <c:formatCode>General</c:formatCode>
                <c:ptCount val="8"/>
                <c:pt idx="0">
                  <c:v>9.3200000000000005E-2</c:v>
                </c:pt>
                <c:pt idx="1">
                  <c:v>0.51229999999999998</c:v>
                </c:pt>
                <c:pt idx="2">
                  <c:v>7.9699999999999993E-2</c:v>
                </c:pt>
                <c:pt idx="3">
                  <c:v>5.5599999999999997E-2</c:v>
                </c:pt>
                <c:pt idx="4">
                  <c:v>3.7699999999999997E-2</c:v>
                </c:pt>
                <c:pt idx="5">
                  <c:v>0.31469999999999998</c:v>
                </c:pt>
                <c:pt idx="6">
                  <c:v>0.30570000000000003</c:v>
                </c:pt>
                <c:pt idx="7">
                  <c:v>0.20660000000000001</c:v>
                </c:pt>
              </c:numCache>
            </c:numRef>
          </c:val>
          <c:extLst>
            <c:ext xmlns:c16="http://schemas.microsoft.com/office/drawing/2014/chart" uri="{C3380CC4-5D6E-409C-BE32-E72D297353CC}">
              <c16:uniqueId val="{00000000-E050-4E62-AB3A-D266A5CD8991}"/>
            </c:ext>
          </c:extLst>
        </c:ser>
        <c:dLbls>
          <c:dLblPos val="outEnd"/>
          <c:showLegendKey val="0"/>
          <c:showVal val="1"/>
          <c:showCatName val="0"/>
          <c:showSerName val="0"/>
          <c:showPercent val="0"/>
          <c:showBubbleSize val="0"/>
        </c:dLbls>
        <c:gapWidth val="150"/>
        <c:overlap val="-10"/>
        <c:axId val="211311616"/>
        <c:axId val="211329792"/>
      </c:barChart>
      <c:catAx>
        <c:axId val="211311616"/>
        <c:scaling>
          <c:orientation val="minMax"/>
        </c:scaling>
        <c:delete val="0"/>
        <c:axPos val="l"/>
        <c:numFmt formatCode="General" sourceLinked="0"/>
        <c:majorTickMark val="out"/>
        <c:minorTickMark val="none"/>
        <c:tickLblPos val="none"/>
        <c:txPr>
          <a:bodyPr/>
          <a:lstStyle/>
          <a:p>
            <a:pPr>
              <a:defRPr sz="1000" b="0" i="0">
                <a:solidFill>
                  <a:srgbClr val="595959"/>
                </a:solidFill>
                <a:latin typeface="Calibri"/>
              </a:defRPr>
            </a:pPr>
            <a:endParaRPr lang="en-US"/>
          </a:p>
        </c:txPr>
        <c:crossAx val="211329792"/>
        <c:crosses val="autoZero"/>
        <c:auto val="1"/>
        <c:lblAlgn val="ctr"/>
        <c:lblOffset val="730"/>
        <c:noMultiLvlLbl val="1"/>
      </c:catAx>
      <c:valAx>
        <c:axId val="211329792"/>
        <c:scaling>
          <c:orientation val="minMax"/>
          <c:max val="1"/>
          <c:min val="0"/>
        </c:scaling>
        <c:delete val="0"/>
        <c:axPos val="b"/>
        <c:majorGridlines/>
        <c:numFmt formatCode="0%" sourceLinked="0"/>
        <c:majorTickMark val="out"/>
        <c:minorTickMark val="none"/>
        <c:tickLblPos val="low"/>
        <c:txPr>
          <a:bodyPr/>
          <a:lstStyle/>
          <a:p>
            <a:pPr>
              <a:defRPr sz="1000" b="1" i="0">
                <a:solidFill>
                  <a:srgbClr val="595959"/>
                </a:solidFill>
                <a:latin typeface="Calibri"/>
              </a:defRPr>
            </a:pPr>
            <a:endParaRPr lang="en-US"/>
          </a:p>
        </c:txPr>
        <c:crossAx val="211311616"/>
        <c:crosses val="autoZero"/>
        <c:crossBetween val="between"/>
        <c:majorUnit val="0.1"/>
      </c:valAx>
    </c:plotArea>
    <c:plotVisOnly val="1"/>
    <c:dispBlanksAs val="zero"/>
    <c:showDLblsOverMax val="1"/>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ECD183-8A4F-491C-BD46-DFF0E520E18E}"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D780B4-F624-4C51-919E-6FEBD662395C}" type="slidenum">
              <a:rPr lang="en-GB" smtClean="0"/>
              <a:t>‹#›</a:t>
            </a:fld>
            <a:endParaRPr lang="en-GB"/>
          </a:p>
        </p:txBody>
      </p:sp>
    </p:spTree>
    <p:extLst>
      <p:ext uri="{BB962C8B-B14F-4D97-AF65-F5344CB8AC3E}">
        <p14:creationId xmlns:p14="http://schemas.microsoft.com/office/powerpoint/2010/main" val="526646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ECD183-8A4F-491C-BD46-DFF0E520E18E}"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D780B4-F624-4C51-919E-6FEBD662395C}" type="slidenum">
              <a:rPr lang="en-GB" smtClean="0"/>
              <a:t>‹#›</a:t>
            </a:fld>
            <a:endParaRPr lang="en-GB"/>
          </a:p>
        </p:txBody>
      </p:sp>
    </p:spTree>
    <p:extLst>
      <p:ext uri="{BB962C8B-B14F-4D97-AF65-F5344CB8AC3E}">
        <p14:creationId xmlns:p14="http://schemas.microsoft.com/office/powerpoint/2010/main" val="3954692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ECD183-8A4F-491C-BD46-DFF0E520E18E}"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D780B4-F624-4C51-919E-6FEBD662395C}" type="slidenum">
              <a:rPr lang="en-GB" smtClean="0"/>
              <a:t>‹#›</a:t>
            </a:fld>
            <a:endParaRPr lang="en-GB"/>
          </a:p>
        </p:txBody>
      </p:sp>
    </p:spTree>
    <p:extLst>
      <p:ext uri="{BB962C8B-B14F-4D97-AF65-F5344CB8AC3E}">
        <p14:creationId xmlns:p14="http://schemas.microsoft.com/office/powerpoint/2010/main" val="3546382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_only">
    <p:spTree>
      <p:nvGrpSpPr>
        <p:cNvPr id="1" name=""/>
        <p:cNvGrpSpPr/>
        <p:nvPr/>
      </p:nvGrpSpPr>
      <p:grpSpPr>
        <a:xfrm>
          <a:off x="0" y="0"/>
          <a:ext cx="0" cy="0"/>
          <a:chOff x="0" y="0"/>
          <a:chExt cx="0" cy="0"/>
        </a:xfrm>
      </p:grpSpPr>
      <p:sp>
        <p:nvSpPr>
          <p:cNvPr id="6" name="Text Placeholder 6"/>
          <p:cNvSpPr>
            <a:spLocks noGrp="1"/>
          </p:cNvSpPr>
          <p:nvPr>
            <p:ph type="body" sz="quarter" idx="24" hasCustomPrompt="1"/>
          </p:nvPr>
        </p:nvSpPr>
        <p:spPr>
          <a:xfrm>
            <a:off x="282575" y="310551"/>
            <a:ext cx="8580438" cy="690492"/>
          </a:xfrm>
        </p:spPr>
        <p:txBody>
          <a:bodyPr anchor="b" anchorCtr="0">
            <a:normAutofit/>
          </a:bodyPr>
          <a:lstStyle>
            <a:lvl1pPr marL="0" indent="0">
              <a:spcBef>
                <a:spcPts val="0"/>
              </a:spcBef>
              <a:buNone/>
              <a:defRPr sz="3600">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dirty="0"/>
              <a:t>Click to edit Master title style</a:t>
            </a:r>
            <a:endParaRPr lang="en-US" dirty="0"/>
          </a:p>
        </p:txBody>
      </p:sp>
    </p:spTree>
    <p:extLst>
      <p:ext uri="{BB962C8B-B14F-4D97-AF65-F5344CB8AC3E}">
        <p14:creationId xmlns:p14="http://schemas.microsoft.com/office/powerpoint/2010/main" val="3721434572"/>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Intro slide">
    <p:bg>
      <p:bgPr>
        <a:solidFill>
          <a:schemeClr val="bg1"/>
        </a:solidFill>
        <a:effectLst/>
      </p:bgPr>
    </p:bg>
    <p:spTree>
      <p:nvGrpSpPr>
        <p:cNvPr id="1" name=""/>
        <p:cNvGrpSpPr/>
        <p:nvPr/>
      </p:nvGrpSpPr>
      <p:grpSpPr>
        <a:xfrm>
          <a:off x="0" y="0"/>
          <a:ext cx="0" cy="0"/>
          <a:chOff x="0" y="0"/>
          <a:chExt cx="0" cy="0"/>
        </a:xfrm>
      </p:grpSpPr>
      <p:pic>
        <p:nvPicPr>
          <p:cNvPr id="16" name="Picture 1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flipH="1">
            <a:off x="-1" y="0"/>
            <a:ext cx="9144001" cy="2916936"/>
          </a:xfrm>
          <a:prstGeom prst="rect">
            <a:avLst/>
          </a:prstGeom>
        </p:spPr>
      </p:pic>
      <p:sp>
        <p:nvSpPr>
          <p:cNvPr id="9" name="Text Placeholder 8"/>
          <p:cNvSpPr>
            <a:spLocks noGrp="1"/>
          </p:cNvSpPr>
          <p:nvPr userDrawn="1">
            <p:ph type="body" sz="quarter" idx="10" hasCustomPrompt="1"/>
          </p:nvPr>
        </p:nvSpPr>
        <p:spPr>
          <a:xfrm>
            <a:off x="282442" y="4847207"/>
            <a:ext cx="8580597" cy="792783"/>
          </a:xfrm>
          <a:prstGeom prst="rect">
            <a:avLst/>
          </a:prstGeom>
        </p:spPr>
        <p:txBody>
          <a:bodyPr>
            <a:normAutofit/>
          </a:bodyPr>
          <a:lstStyle>
            <a:lvl1pPr marL="0" indent="0" algn="l">
              <a:spcBef>
                <a:spcPts val="0"/>
              </a:spcBef>
              <a:buNone/>
              <a:defRPr sz="1800" i="0" baseline="0">
                <a:solidFill>
                  <a:srgbClr val="595959"/>
                </a:solidFill>
              </a:defRPr>
            </a:lvl1pPr>
            <a:lvl2pPr marL="492017" indent="0">
              <a:buNone/>
              <a:defRPr/>
            </a:lvl2pPr>
            <a:lvl3pPr marL="984033" indent="0">
              <a:buNone/>
              <a:defRPr/>
            </a:lvl3pPr>
            <a:lvl4pPr marL="1476050" indent="0">
              <a:buNone/>
              <a:defRPr/>
            </a:lvl4pPr>
            <a:lvl5pPr marL="1968068" indent="0">
              <a:buNone/>
              <a:defRPr/>
            </a:lvl5pPr>
          </a:lstStyle>
          <a:p>
            <a:pPr lvl="0"/>
            <a:r>
              <a:rPr lang="en-GB" noProof="0" dirty="0"/>
              <a:t>Further information</a:t>
            </a:r>
          </a:p>
        </p:txBody>
      </p:sp>
      <p:sp>
        <p:nvSpPr>
          <p:cNvPr id="4" name="Picture Placeholder 3"/>
          <p:cNvSpPr>
            <a:spLocks noGrp="1"/>
          </p:cNvSpPr>
          <p:nvPr>
            <p:ph type="pic" sz="quarter" idx="11" hasCustomPrompt="1"/>
          </p:nvPr>
        </p:nvSpPr>
        <p:spPr>
          <a:xfrm>
            <a:off x="285428" y="5850552"/>
            <a:ext cx="1657350" cy="593725"/>
          </a:xfrm>
          <a:solidFill>
            <a:schemeClr val="bg2"/>
          </a:solidFill>
        </p:spPr>
        <p:txBody>
          <a:bodyPr anchor="ctr"/>
          <a:lstStyle>
            <a:lvl1pPr marL="0" indent="0" algn="ctr">
              <a:buNone/>
              <a:defRPr>
                <a:solidFill>
                  <a:schemeClr val="bg1"/>
                </a:solidFill>
              </a:defRPr>
            </a:lvl1pPr>
          </a:lstStyle>
          <a:p>
            <a:r>
              <a:rPr lang="en-GB" dirty="0"/>
              <a:t>Logo</a:t>
            </a:r>
          </a:p>
        </p:txBody>
      </p:sp>
      <p:sp>
        <p:nvSpPr>
          <p:cNvPr id="12" name="Content Placeholder 2"/>
          <p:cNvSpPr txBox="1">
            <a:spLocks/>
          </p:cNvSpPr>
          <p:nvPr userDrawn="1"/>
        </p:nvSpPr>
        <p:spPr>
          <a:xfrm>
            <a:off x="253289" y="6002176"/>
            <a:ext cx="8746710" cy="324000"/>
          </a:xfrm>
          <a:prstGeom prst="rect">
            <a:avLst/>
          </a:prstGeom>
        </p:spPr>
        <p:txBody>
          <a:bodyPr lIns="0" tIns="36000" rIns="0" bIns="36000" anchor="b" anchorCtr="0">
            <a:noAutofit/>
          </a:bodyPr>
          <a:lstStyle>
            <a:lvl1pPr marL="285750" indent="-285750" algn="l" defTabSz="984033" rtl="0" eaLnBrk="1" latinLnBrk="0" hangingPunct="1">
              <a:lnSpc>
                <a:spcPct val="100000"/>
              </a:lnSpc>
              <a:spcBef>
                <a:spcPts val="600"/>
              </a:spcBef>
              <a:buClr>
                <a:schemeClr val="tx1"/>
              </a:buClr>
              <a:buFont typeface="Arial" pitchFamily="34" charset="0"/>
              <a:buChar char="•"/>
              <a:defRPr sz="1200" b="0" kern="1200" baseline="0">
                <a:solidFill>
                  <a:schemeClr val="tx1"/>
                </a:solidFill>
                <a:latin typeface="+mj-lt"/>
                <a:ea typeface="+mn-ea"/>
                <a:cs typeface="Arial" pitchFamily="34" charset="0"/>
              </a:defRPr>
            </a:lvl1pPr>
            <a:lvl2pPr marL="444500" indent="-269875" algn="l" defTabSz="984033" rtl="0" eaLnBrk="1" latinLnBrk="0" hangingPunct="1">
              <a:lnSpc>
                <a:spcPct val="100000"/>
              </a:lnSpc>
              <a:spcBef>
                <a:spcPts val="600"/>
              </a:spcBef>
              <a:buClr>
                <a:schemeClr val="tx1"/>
              </a:buClr>
              <a:buSzPct val="95000"/>
              <a:buFont typeface="Arial" pitchFamily="34" charset="0"/>
              <a:buChar char="•"/>
              <a:defRPr sz="1100" b="0" kern="1200">
                <a:solidFill>
                  <a:schemeClr val="tx1"/>
                </a:solidFill>
                <a:latin typeface="+mj-lt"/>
                <a:ea typeface="+mn-ea"/>
                <a:cs typeface="Arial" pitchFamily="34" charset="0"/>
              </a:defRPr>
            </a:lvl2pPr>
            <a:lvl3pPr marL="714375" indent="-269875" algn="l" defTabSz="984033" rtl="0" eaLnBrk="1" latinLnBrk="0" hangingPunct="1">
              <a:lnSpc>
                <a:spcPct val="100000"/>
              </a:lnSpc>
              <a:spcBef>
                <a:spcPts val="600"/>
              </a:spcBef>
              <a:buClr>
                <a:schemeClr val="tx1"/>
              </a:buClr>
              <a:buSzPct val="105000"/>
              <a:buFont typeface="Arial" pitchFamily="34" charset="0"/>
              <a:buChar char="•"/>
              <a:defRPr sz="1050" b="0" i="1" kern="1200">
                <a:solidFill>
                  <a:schemeClr val="tx1"/>
                </a:solidFill>
                <a:latin typeface="+mj-lt"/>
                <a:ea typeface="+mn-ea"/>
                <a:cs typeface="Arial" pitchFamily="34" charset="0"/>
              </a:defRPr>
            </a:lvl3pPr>
            <a:lvl4pPr marL="985838" indent="-285750" algn="l" defTabSz="984033" rtl="0" eaLnBrk="1" latinLnBrk="0" hangingPunct="1">
              <a:lnSpc>
                <a:spcPct val="100000"/>
              </a:lnSpc>
              <a:spcBef>
                <a:spcPts val="600"/>
              </a:spcBef>
              <a:buClr>
                <a:schemeClr val="tx1"/>
              </a:buClr>
              <a:buSzPct val="105000"/>
              <a:buFont typeface="Arial" pitchFamily="34" charset="0"/>
              <a:buChar char="•"/>
              <a:defRPr sz="1050" b="0" i="1" kern="1200">
                <a:solidFill>
                  <a:schemeClr val="tx1"/>
                </a:solidFill>
                <a:latin typeface="+mj-lt"/>
                <a:ea typeface="+mn-ea"/>
                <a:cs typeface="Arial" pitchFamily="34" charset="0"/>
              </a:defRPr>
            </a:lvl4pPr>
            <a:lvl5pPr marL="1250950" indent="-285750" algn="l" defTabSz="984033" rtl="0" eaLnBrk="1" latinLnBrk="0" hangingPunct="1">
              <a:lnSpc>
                <a:spcPct val="100000"/>
              </a:lnSpc>
              <a:spcBef>
                <a:spcPts val="600"/>
              </a:spcBef>
              <a:buClr>
                <a:schemeClr val="tx1"/>
              </a:buClr>
              <a:buSzPct val="105000"/>
              <a:buFont typeface="Arial" pitchFamily="34" charset="0"/>
              <a:buChar char="•"/>
              <a:tabLst/>
              <a:defRPr sz="1050" b="0" i="1" kern="1200">
                <a:solidFill>
                  <a:schemeClr val="tx1"/>
                </a:solidFill>
                <a:latin typeface="+mj-lt"/>
                <a:ea typeface="+mn-ea"/>
                <a:cs typeface="Arial" pitchFamily="34" charset="0"/>
              </a:defRPr>
            </a:lvl5pPr>
            <a:lvl6pPr marL="2706093"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198110"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690127"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182144" indent="-246008" algn="l" defTabSz="984033" rtl="0" eaLnBrk="1" latinLnBrk="0" hangingPunct="1">
              <a:spcBef>
                <a:spcPct val="20000"/>
              </a:spcBef>
              <a:buFont typeface="Arial" pitchFamily="34" charset="0"/>
              <a:buChar char="•"/>
              <a:defRPr sz="2200" kern="1200">
                <a:solidFill>
                  <a:schemeClr val="tx1"/>
                </a:solidFill>
                <a:latin typeface="+mn-lt"/>
                <a:ea typeface="+mn-ea"/>
                <a:cs typeface="+mn-cs"/>
              </a:defRPr>
            </a:lvl9pPr>
          </a:lstStyle>
          <a:p>
            <a:pPr marL="0" indent="0">
              <a:spcBef>
                <a:spcPts val="0"/>
              </a:spcBef>
              <a:buNone/>
            </a:pPr>
            <a:endParaRPr lang="de-DE" sz="1000" i="1" u="sng" dirty="0">
              <a:latin typeface="Calibri" panose="020F0502020204030204" pitchFamily="34" charset="0"/>
            </a:endParaRPr>
          </a:p>
        </p:txBody>
      </p:sp>
      <p:sp>
        <p:nvSpPr>
          <p:cNvPr id="8" name="Text Placeholder 2"/>
          <p:cNvSpPr>
            <a:spLocks noGrp="1"/>
          </p:cNvSpPr>
          <p:nvPr>
            <p:ph type="body" sz="quarter" idx="12" hasCustomPrompt="1"/>
          </p:nvPr>
        </p:nvSpPr>
        <p:spPr>
          <a:xfrm>
            <a:off x="282575" y="3502325"/>
            <a:ext cx="8580438" cy="1294083"/>
          </a:xfrm>
        </p:spPr>
        <p:txBody>
          <a:bodyPr anchor="b" anchorCtr="0">
            <a:normAutofit/>
          </a:bodyPr>
          <a:lstStyle>
            <a:lvl1pPr marL="0" indent="0">
              <a:spcBef>
                <a:spcPts val="0"/>
              </a:spcBef>
              <a:buNone/>
              <a:defRPr sz="4800">
                <a:solidFill>
                  <a:srgbClr val="000000"/>
                </a:solidFill>
              </a:defRPr>
            </a:lvl1pPr>
          </a:lstStyle>
          <a:p>
            <a:pPr lvl="0"/>
            <a:r>
              <a:rPr lang="en-US" dirty="0"/>
              <a:t>Report title</a:t>
            </a:r>
          </a:p>
        </p:txBody>
      </p:sp>
      <p:pic>
        <p:nvPicPr>
          <p:cNvPr id="10" name="Picture 9" descr="YouGovTrans.png"/>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7043617" y="6079297"/>
            <a:ext cx="1757610" cy="408746"/>
          </a:xfrm>
          <a:prstGeom prst="rect">
            <a:avLst/>
          </a:prstGeom>
        </p:spPr>
      </p:pic>
      <p:pic>
        <p:nvPicPr>
          <p:cNvPr id="11" name="Picture 2" descr="Z:\Clients\X, Y , Z\YouGov\Job Ref 4754 - Template Refinements\Artwork\Designer Artwork - Icons, EPS Illustrator Files\logo.png"/>
          <p:cNvPicPr>
            <a:picLocks noChangeAspect="1" noChangeArrowheads="1"/>
          </p:cNvPicPr>
          <p:nvPr userDrawn="1"/>
        </p:nvPicPr>
        <p:blipFill rotWithShape="1">
          <a:blip r:embed="rId4" cstate="print">
            <a:extLst>
              <a:ext uri="{28A0092B-C50C-407E-A947-70E740481C1C}">
                <a14:useLocalDpi xmlns:a14="http://schemas.microsoft.com/office/drawing/2010/main" val="0"/>
              </a:ext>
            </a:extLst>
          </a:blip>
          <a:srcRect l="95954" b="73020"/>
          <a:stretch/>
        </p:blipFill>
        <p:spPr bwMode="auto">
          <a:xfrm>
            <a:off x="8740775" y="6139689"/>
            <a:ext cx="45719" cy="642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977301"/>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ECD183-8A4F-491C-BD46-DFF0E520E18E}"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D780B4-F624-4C51-919E-6FEBD662395C}" type="slidenum">
              <a:rPr lang="en-GB" smtClean="0"/>
              <a:t>‹#›</a:t>
            </a:fld>
            <a:endParaRPr lang="en-GB"/>
          </a:p>
        </p:txBody>
      </p:sp>
    </p:spTree>
    <p:extLst>
      <p:ext uri="{BB962C8B-B14F-4D97-AF65-F5344CB8AC3E}">
        <p14:creationId xmlns:p14="http://schemas.microsoft.com/office/powerpoint/2010/main" val="941555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1ECD183-8A4F-491C-BD46-DFF0E520E18E}" type="datetimeFigureOut">
              <a:rPr lang="en-GB" smtClean="0"/>
              <a:t>09/01/2018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D780B4-F624-4C51-919E-6FEBD662395C}" type="slidenum">
              <a:rPr lang="en-GB" smtClean="0"/>
              <a:t>‹#›</a:t>
            </a:fld>
            <a:endParaRPr lang="en-GB"/>
          </a:p>
        </p:txBody>
      </p:sp>
    </p:spTree>
    <p:extLst>
      <p:ext uri="{BB962C8B-B14F-4D97-AF65-F5344CB8AC3E}">
        <p14:creationId xmlns:p14="http://schemas.microsoft.com/office/powerpoint/2010/main" val="2409226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ECD183-8A4F-491C-BD46-DFF0E520E18E}" type="datetimeFigureOut">
              <a:rPr lang="en-GB" smtClean="0"/>
              <a:t>09/01/2018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D780B4-F624-4C51-919E-6FEBD662395C}" type="slidenum">
              <a:rPr lang="en-GB" smtClean="0"/>
              <a:t>‹#›</a:t>
            </a:fld>
            <a:endParaRPr lang="en-GB"/>
          </a:p>
        </p:txBody>
      </p:sp>
    </p:spTree>
    <p:extLst>
      <p:ext uri="{BB962C8B-B14F-4D97-AF65-F5344CB8AC3E}">
        <p14:creationId xmlns:p14="http://schemas.microsoft.com/office/powerpoint/2010/main" val="3540266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ECD183-8A4F-491C-BD46-DFF0E520E18E}" type="datetimeFigureOut">
              <a:rPr lang="en-GB" smtClean="0"/>
              <a:t>09/01/2018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D780B4-F624-4C51-919E-6FEBD662395C}" type="slidenum">
              <a:rPr lang="en-GB" smtClean="0"/>
              <a:t>‹#›</a:t>
            </a:fld>
            <a:endParaRPr lang="en-GB"/>
          </a:p>
        </p:txBody>
      </p:sp>
    </p:spTree>
    <p:extLst>
      <p:ext uri="{BB962C8B-B14F-4D97-AF65-F5344CB8AC3E}">
        <p14:creationId xmlns:p14="http://schemas.microsoft.com/office/powerpoint/2010/main" val="381604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ECD183-8A4F-491C-BD46-DFF0E520E18E}" type="datetimeFigureOut">
              <a:rPr lang="en-GB" smtClean="0"/>
              <a:t>09/01/2018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D780B4-F624-4C51-919E-6FEBD662395C}" type="slidenum">
              <a:rPr lang="en-GB" smtClean="0"/>
              <a:t>‹#›</a:t>
            </a:fld>
            <a:endParaRPr lang="en-GB"/>
          </a:p>
        </p:txBody>
      </p:sp>
    </p:spTree>
    <p:extLst>
      <p:ext uri="{BB962C8B-B14F-4D97-AF65-F5344CB8AC3E}">
        <p14:creationId xmlns:p14="http://schemas.microsoft.com/office/powerpoint/2010/main" val="1813565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ECD183-8A4F-491C-BD46-DFF0E520E18E}" type="datetimeFigureOut">
              <a:rPr lang="en-GB" smtClean="0"/>
              <a:t>09/01/2018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D780B4-F624-4C51-919E-6FEBD662395C}" type="slidenum">
              <a:rPr lang="en-GB" smtClean="0"/>
              <a:t>‹#›</a:t>
            </a:fld>
            <a:endParaRPr lang="en-GB"/>
          </a:p>
        </p:txBody>
      </p:sp>
    </p:spTree>
    <p:extLst>
      <p:ext uri="{BB962C8B-B14F-4D97-AF65-F5344CB8AC3E}">
        <p14:creationId xmlns:p14="http://schemas.microsoft.com/office/powerpoint/2010/main" val="4039065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ECD183-8A4F-491C-BD46-DFF0E520E18E}" type="datetimeFigureOut">
              <a:rPr lang="en-GB" smtClean="0"/>
              <a:t>09/01/2018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D780B4-F624-4C51-919E-6FEBD662395C}" type="slidenum">
              <a:rPr lang="en-GB" smtClean="0"/>
              <a:t>‹#›</a:t>
            </a:fld>
            <a:endParaRPr lang="en-GB"/>
          </a:p>
        </p:txBody>
      </p:sp>
    </p:spTree>
    <p:extLst>
      <p:ext uri="{BB962C8B-B14F-4D97-AF65-F5344CB8AC3E}">
        <p14:creationId xmlns:p14="http://schemas.microsoft.com/office/powerpoint/2010/main" val="2633826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ECD183-8A4F-491C-BD46-DFF0E520E18E}" type="datetimeFigureOut">
              <a:rPr lang="en-GB" smtClean="0"/>
              <a:t>09/01/2018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D780B4-F624-4C51-919E-6FEBD662395C}" type="slidenum">
              <a:rPr lang="en-GB" smtClean="0"/>
              <a:t>‹#›</a:t>
            </a:fld>
            <a:endParaRPr lang="en-GB"/>
          </a:p>
        </p:txBody>
      </p:sp>
    </p:spTree>
    <p:extLst>
      <p:ext uri="{BB962C8B-B14F-4D97-AF65-F5344CB8AC3E}">
        <p14:creationId xmlns:p14="http://schemas.microsoft.com/office/powerpoint/2010/main" val="2566697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ECD183-8A4F-491C-BD46-DFF0E520E18E}" type="datetimeFigureOut">
              <a:rPr lang="en-GB" smtClean="0"/>
              <a:t>09/01/2018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D780B4-F624-4C51-919E-6FEBD662395C}" type="slidenum">
              <a:rPr lang="en-GB" smtClean="0"/>
              <a:t>‹#›</a:t>
            </a:fld>
            <a:endParaRPr lang="en-GB"/>
          </a:p>
        </p:txBody>
      </p:sp>
    </p:spTree>
    <p:extLst>
      <p:ext uri="{BB962C8B-B14F-4D97-AF65-F5344CB8AC3E}">
        <p14:creationId xmlns:p14="http://schemas.microsoft.com/office/powerpoint/2010/main" val="574420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r>
              <a:rPr dirty="0"/>
              <a:t>Conducted by </a:t>
            </a:r>
            <a:r>
              <a:rPr dirty="0" err="1"/>
              <a:t>YouGov</a:t>
            </a:r>
            <a:r>
              <a:rPr dirty="0"/>
              <a:t> on behalf of AXA </a:t>
            </a:r>
            <a:r>
              <a:rPr lang="en-GB" dirty="0"/>
              <a:t>PPP Healthcare</a:t>
            </a:r>
            <a:br>
              <a:rPr dirty="0"/>
            </a:br>
            <a:br>
              <a:rPr dirty="0"/>
            </a:br>
            <a:r>
              <a:rPr dirty="0"/>
              <a:t>Fieldwork Dates: 20th - 21st November 2017</a:t>
            </a:r>
            <a:endParaRPr lang="en-GB" dirty="0"/>
          </a:p>
        </p:txBody>
      </p:sp>
      <p:sp>
        <p:nvSpPr>
          <p:cNvPr id="4" name="Text Placeholder 3"/>
          <p:cNvSpPr>
            <a:spLocks noGrp="1"/>
          </p:cNvSpPr>
          <p:nvPr>
            <p:ph type="body" sz="quarter" idx="12"/>
          </p:nvPr>
        </p:nvSpPr>
        <p:spPr/>
        <p:txBody>
          <a:bodyPr/>
          <a:lstStyle/>
          <a:p>
            <a:r>
              <a:rPr lang="en-GB" dirty="0"/>
              <a:t>Health Tech Survey 2017</a:t>
            </a:r>
          </a:p>
        </p:txBody>
      </p:sp>
      <p:pic>
        <p:nvPicPr>
          <p:cNvPr id="1028" name="Picture 4" descr="AXA PPP healthcare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501" y="6070274"/>
            <a:ext cx="2095500" cy="495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0423220"/>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4"/>
          </p:nvPr>
        </p:nvSpPr>
        <p:spPr/>
        <p:txBody>
          <a:bodyPr/>
          <a:lstStyle/>
          <a:p>
            <a:r>
              <a:t>AXA UK</a:t>
            </a: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1000" b="1" i="1">
                <a:latin typeface="Calibri"/>
              </a:rPr>
              <a:t>ALX_Q6. Please imagine that your employer offered you a monthly financial bonus to wear a fitness band/ device that YOU supplied yourself during your working hours... Would this make you more or less likely to wear a fitness band/ device during your working hours to help monitor your wellbeing?</a:t>
            </a:r>
          </a:p>
        </p:txBody>
      </p:sp>
      <p:graphicFrame>
        <p:nvGraphicFramePr>
          <p:cNvPr id="4" name="Chart 3"/>
          <p:cNvGraphicFramePr>
            <a:graphicFrameLocks noGrp="1"/>
          </p:cNvGraphicFramePr>
          <p:nvPr/>
        </p:nvGraphicFramePr>
        <p:xfrm>
          <a:off x="3717360" y="1728000"/>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5114490"/>
            <a:ext cx="3717360" cy="463038"/>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Net: Less Likely</a:t>
            </a:r>
          </a:p>
        </p:txBody>
      </p:sp>
      <p:sp>
        <p:nvSpPr>
          <p:cNvPr id="6" name="TextBox 5"/>
          <p:cNvSpPr txBox="1"/>
          <p:nvPr/>
        </p:nvSpPr>
        <p:spPr>
          <a:xfrm>
            <a:off x="142875" y="4651452"/>
            <a:ext cx="3717360" cy="463038"/>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Net: More Likely</a:t>
            </a:r>
          </a:p>
        </p:txBody>
      </p:sp>
      <p:sp>
        <p:nvSpPr>
          <p:cNvPr id="7" name="TextBox 6"/>
          <p:cNvSpPr txBox="1"/>
          <p:nvPr/>
        </p:nvSpPr>
        <p:spPr>
          <a:xfrm>
            <a:off x="142875" y="4188414"/>
            <a:ext cx="3717360" cy="463038"/>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Don't know</a:t>
            </a:r>
          </a:p>
        </p:txBody>
      </p:sp>
      <p:sp>
        <p:nvSpPr>
          <p:cNvPr id="8" name="TextBox 7"/>
          <p:cNvSpPr txBox="1"/>
          <p:nvPr/>
        </p:nvSpPr>
        <p:spPr>
          <a:xfrm>
            <a:off x="142875" y="3725376"/>
            <a:ext cx="3717360" cy="463038"/>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Much less likely</a:t>
            </a:r>
          </a:p>
        </p:txBody>
      </p:sp>
      <p:sp>
        <p:nvSpPr>
          <p:cNvPr id="9" name="TextBox 8"/>
          <p:cNvSpPr txBox="1"/>
          <p:nvPr/>
        </p:nvSpPr>
        <p:spPr>
          <a:xfrm>
            <a:off x="142875" y="3262338"/>
            <a:ext cx="3717360" cy="463038"/>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Less likely</a:t>
            </a:r>
          </a:p>
        </p:txBody>
      </p:sp>
      <p:sp>
        <p:nvSpPr>
          <p:cNvPr id="10" name="TextBox 9"/>
          <p:cNvSpPr txBox="1"/>
          <p:nvPr/>
        </p:nvSpPr>
        <p:spPr>
          <a:xfrm>
            <a:off x="142875" y="2799300"/>
            <a:ext cx="3717360" cy="463038"/>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 impact either way</a:t>
            </a:r>
          </a:p>
        </p:txBody>
      </p:sp>
      <p:sp>
        <p:nvSpPr>
          <p:cNvPr id="11" name="TextBox 10"/>
          <p:cNvSpPr txBox="1"/>
          <p:nvPr/>
        </p:nvSpPr>
        <p:spPr>
          <a:xfrm>
            <a:off x="142875" y="2336262"/>
            <a:ext cx="3717360" cy="463038"/>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More likely</a:t>
            </a:r>
          </a:p>
        </p:txBody>
      </p:sp>
      <p:sp>
        <p:nvSpPr>
          <p:cNvPr id="12" name="TextBox 11"/>
          <p:cNvSpPr txBox="1"/>
          <p:nvPr/>
        </p:nvSpPr>
        <p:spPr>
          <a:xfrm>
            <a:off x="142875" y="1873224"/>
            <a:ext cx="3717360" cy="463038"/>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Much more likely</a:t>
            </a:r>
          </a:p>
        </p:txBody>
      </p:sp>
      <p:sp>
        <p:nvSpPr>
          <p:cNvPr id="14" name="TextBox 13"/>
          <p:cNvSpPr txBox="1"/>
          <p:nvPr/>
        </p:nvSpPr>
        <p:spPr>
          <a:xfrm>
            <a:off x="280613" y="6120001"/>
            <a:ext cx="8582400" cy="396000"/>
          </a:xfrm>
          <a:prstGeom prst="rect">
            <a:avLst/>
          </a:prstGeom>
          <a:noFill/>
        </p:spPr>
        <p:txBody>
          <a:bodyPr wrap="square" lIns="90000" tIns="46800" rIns="90000" bIns="46800" anchor="t">
            <a:noAutofit/>
          </a:bodyPr>
          <a:lstStyle/>
          <a:p>
            <a:pPr>
              <a:defRPr>
                <a:solidFill>
                  <a:srgbClr val="595959"/>
                </a:solidFill>
              </a:defRPr>
            </a:pPr>
            <a:r>
              <a:rPr sz="1000" b="1" i="0" dirty="0">
                <a:latin typeface="Calibri"/>
              </a:rPr>
              <a:t>Base: All GB working adults</a:t>
            </a:r>
            <a:r>
              <a:rPr lang="en-GB" sz="1000" b="1" i="0" dirty="0">
                <a:latin typeface="Calibri"/>
              </a:rPr>
              <a:t> </a:t>
            </a:r>
            <a:r>
              <a:rPr sz="1000" b="1" i="0" dirty="0">
                <a:latin typeface="Calibri"/>
              </a:rPr>
              <a:t>online </a:t>
            </a:r>
            <a:r>
              <a:rPr lang="en-GB" sz="1000" b="1" i="0" dirty="0">
                <a:latin typeface="Calibri"/>
              </a:rPr>
              <a:t>(</a:t>
            </a:r>
            <a:r>
              <a:rPr lang="en-GB" sz="1000" b="1" dirty="0">
                <a:latin typeface="Calibri"/>
              </a:rPr>
              <a:t>excluding self employed) </a:t>
            </a:r>
            <a:r>
              <a:rPr sz="1000" b="1" i="0" dirty="0">
                <a:latin typeface="Calibri"/>
              </a:rPr>
              <a:t>(958)</a:t>
            </a:r>
          </a:p>
        </p:txBody>
      </p:sp>
    </p:spTree>
    <p:extLst>
      <p:ext uri="{BB962C8B-B14F-4D97-AF65-F5344CB8AC3E}">
        <p14:creationId xmlns:p14="http://schemas.microsoft.com/office/powerpoint/2010/main" val="39814480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4"/>
          </p:nvPr>
        </p:nvSpPr>
        <p:spPr/>
        <p:txBody>
          <a:bodyPr/>
          <a:lstStyle/>
          <a:p>
            <a:r>
              <a:t>AXA UK</a:t>
            </a: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1200" b="1" i="1">
                <a:latin typeface="Calibri"/>
              </a:rPr>
              <a:t>ALX_Q1. Have you personally ever experienced symptoms of a mental health condition/ illness whilst in the work place (e.g. anxiety, depression etc.)?</a:t>
            </a:r>
          </a:p>
        </p:txBody>
      </p:sp>
      <p:graphicFrame>
        <p:nvGraphicFramePr>
          <p:cNvPr id="4" name="Chart 3"/>
          <p:cNvGraphicFramePr>
            <a:graphicFrameLocks noGrp="1"/>
          </p:cNvGraphicFramePr>
          <p:nvPr/>
        </p:nvGraphicFramePr>
        <p:xfrm>
          <a:off x="3717360" y="1728000"/>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4651455"/>
            <a:ext cx="3717360" cy="926077"/>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Prefer not to say</a:t>
            </a:r>
          </a:p>
        </p:txBody>
      </p:sp>
      <p:sp>
        <p:nvSpPr>
          <p:cNvPr id="6" name="TextBox 5"/>
          <p:cNvSpPr txBox="1"/>
          <p:nvPr/>
        </p:nvSpPr>
        <p:spPr>
          <a:xfrm>
            <a:off x="142875" y="3725378"/>
            <a:ext cx="3717360" cy="926077"/>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Don't know</a:t>
            </a:r>
          </a:p>
        </p:txBody>
      </p:sp>
      <p:sp>
        <p:nvSpPr>
          <p:cNvPr id="7" name="TextBox 6"/>
          <p:cNvSpPr txBox="1"/>
          <p:nvPr/>
        </p:nvSpPr>
        <p:spPr>
          <a:xfrm>
            <a:off x="142875" y="2799301"/>
            <a:ext cx="3717360" cy="926077"/>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 I haven't</a:t>
            </a:r>
          </a:p>
        </p:txBody>
      </p:sp>
      <p:sp>
        <p:nvSpPr>
          <p:cNvPr id="8" name="TextBox 7"/>
          <p:cNvSpPr txBox="1"/>
          <p:nvPr/>
        </p:nvSpPr>
        <p:spPr>
          <a:xfrm>
            <a:off x="142875" y="1873224"/>
            <a:ext cx="3717360" cy="926077"/>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Yes, I have</a:t>
            </a:r>
          </a:p>
        </p:txBody>
      </p:sp>
      <p:sp>
        <p:nvSpPr>
          <p:cNvPr id="9" name="TextBox 8"/>
          <p:cNvSpPr txBox="1"/>
          <p:nvPr/>
        </p:nvSpPr>
        <p:spPr>
          <a:xfrm>
            <a:off x="284400" y="6066000"/>
            <a:ext cx="8582400" cy="396000"/>
          </a:xfrm>
          <a:prstGeom prst="rect">
            <a:avLst/>
          </a:prstGeom>
          <a:noFill/>
        </p:spPr>
        <p:txBody>
          <a:bodyPr wrap="square" lIns="90000" tIns="46800" rIns="90000" bIns="46800" anchor="t">
            <a:noAutofit/>
          </a:bodyPr>
          <a:lstStyle/>
          <a:p>
            <a:pPr algn="l">
              <a:defRPr>
                <a:solidFill>
                  <a:srgbClr val="595959"/>
                </a:solidFill>
              </a:defRPr>
            </a:pPr>
            <a:r>
              <a:rPr sz="1000" b="1" i="0">
                <a:latin typeface="Calibri"/>
              </a:rPr>
              <a:t>Base: All GB working adults online (1097)</a:t>
            </a:r>
          </a:p>
        </p:txBody>
      </p:sp>
    </p:spTree>
    <p:extLst>
      <p:ext uri="{BB962C8B-B14F-4D97-AF65-F5344CB8AC3E}">
        <p14:creationId xmlns:p14="http://schemas.microsoft.com/office/powerpoint/2010/main" val="1425965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4"/>
          </p:nvPr>
        </p:nvSpPr>
        <p:spPr/>
        <p:txBody>
          <a:bodyPr/>
          <a:lstStyle/>
          <a:p>
            <a:r>
              <a:t>AXA UK</a:t>
            </a: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1200" b="1" i="1">
                <a:latin typeface="Calibri"/>
              </a:rPr>
              <a:t>ALX_Q1b. You previously mentioned that you have experienced symptoms of mental illness whilst in the work place... Have you ever discussed these symptoms with your employer?</a:t>
            </a:r>
          </a:p>
        </p:txBody>
      </p:sp>
      <p:graphicFrame>
        <p:nvGraphicFramePr>
          <p:cNvPr id="4" name="Chart 3"/>
          <p:cNvGraphicFramePr>
            <a:graphicFrameLocks noGrp="1"/>
          </p:cNvGraphicFramePr>
          <p:nvPr/>
        </p:nvGraphicFramePr>
        <p:xfrm>
          <a:off x="3717360" y="1728000"/>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4342762"/>
            <a:ext cx="3717360" cy="1234769"/>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Don't know</a:t>
            </a:r>
          </a:p>
        </p:txBody>
      </p:sp>
      <p:sp>
        <p:nvSpPr>
          <p:cNvPr id="6" name="TextBox 5"/>
          <p:cNvSpPr txBox="1"/>
          <p:nvPr/>
        </p:nvSpPr>
        <p:spPr>
          <a:xfrm>
            <a:off x="142875" y="3107993"/>
            <a:ext cx="3717360" cy="1234769"/>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 I haven't</a:t>
            </a:r>
          </a:p>
        </p:txBody>
      </p:sp>
      <p:sp>
        <p:nvSpPr>
          <p:cNvPr id="7" name="TextBox 6"/>
          <p:cNvSpPr txBox="1"/>
          <p:nvPr/>
        </p:nvSpPr>
        <p:spPr>
          <a:xfrm>
            <a:off x="142875" y="1873224"/>
            <a:ext cx="3717360" cy="1234769"/>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Yes, I have</a:t>
            </a:r>
          </a:p>
        </p:txBody>
      </p:sp>
      <p:sp>
        <p:nvSpPr>
          <p:cNvPr id="8" name="TextBox 7"/>
          <p:cNvSpPr txBox="1"/>
          <p:nvPr/>
        </p:nvSpPr>
        <p:spPr>
          <a:xfrm>
            <a:off x="284400" y="6065999"/>
            <a:ext cx="6900171" cy="437437"/>
          </a:xfrm>
          <a:prstGeom prst="rect">
            <a:avLst/>
          </a:prstGeom>
          <a:noFill/>
        </p:spPr>
        <p:txBody>
          <a:bodyPr wrap="square" lIns="90000" tIns="46800" rIns="90000" bIns="46800" anchor="t">
            <a:noAutofit/>
          </a:bodyPr>
          <a:lstStyle/>
          <a:p>
            <a:pPr algn="l">
              <a:defRPr>
                <a:solidFill>
                  <a:srgbClr val="595959"/>
                </a:solidFill>
              </a:defRPr>
            </a:pPr>
            <a:r>
              <a:rPr sz="1000" b="1" i="0" dirty="0">
                <a:latin typeface="Calibri"/>
              </a:rPr>
              <a:t>Base: All GB working adults online</a:t>
            </a:r>
            <a:r>
              <a:rPr lang="en-GB" sz="1000" b="1" i="0" dirty="0">
                <a:latin typeface="Calibri"/>
              </a:rPr>
              <a:t> (excluding self employed)</a:t>
            </a:r>
            <a:r>
              <a:rPr sz="1000" b="1" i="0" dirty="0">
                <a:latin typeface="Calibri"/>
              </a:rPr>
              <a:t> that have experienced symptoms of a mental health condition/ illness whilst in the work place (412)</a:t>
            </a:r>
          </a:p>
        </p:txBody>
      </p:sp>
    </p:spTree>
    <p:extLst>
      <p:ext uri="{BB962C8B-B14F-4D97-AF65-F5344CB8AC3E}">
        <p14:creationId xmlns:p14="http://schemas.microsoft.com/office/powerpoint/2010/main" val="1000483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4"/>
          </p:nvPr>
        </p:nvSpPr>
        <p:spPr/>
        <p:txBody>
          <a:bodyPr/>
          <a:lstStyle/>
          <a:p>
            <a:r>
              <a:t>AXA UK</a:t>
            </a: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1200" b="1" i="1">
                <a:latin typeface="Calibri"/>
              </a:rPr>
              <a:t>ALX_Q1c. You previously mentioned that you have spoken to your employer about your symptoms of mental illness ...Has your employer supported and/ or helped you with managing your symptoms in the workplace?</a:t>
            </a:r>
          </a:p>
        </p:txBody>
      </p:sp>
      <p:graphicFrame>
        <p:nvGraphicFramePr>
          <p:cNvPr id="4" name="Chart 3"/>
          <p:cNvGraphicFramePr>
            <a:graphicFrameLocks noGrp="1"/>
          </p:cNvGraphicFramePr>
          <p:nvPr/>
        </p:nvGraphicFramePr>
        <p:xfrm>
          <a:off x="3717360" y="1728000"/>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4342762"/>
            <a:ext cx="3717360" cy="1234769"/>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Don't know</a:t>
            </a:r>
          </a:p>
        </p:txBody>
      </p:sp>
      <p:sp>
        <p:nvSpPr>
          <p:cNvPr id="6" name="TextBox 5"/>
          <p:cNvSpPr txBox="1"/>
          <p:nvPr/>
        </p:nvSpPr>
        <p:spPr>
          <a:xfrm>
            <a:off x="142875" y="3107993"/>
            <a:ext cx="3717360" cy="1234769"/>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 they haven't</a:t>
            </a:r>
          </a:p>
        </p:txBody>
      </p:sp>
      <p:sp>
        <p:nvSpPr>
          <p:cNvPr id="7" name="TextBox 6"/>
          <p:cNvSpPr txBox="1"/>
          <p:nvPr/>
        </p:nvSpPr>
        <p:spPr>
          <a:xfrm>
            <a:off x="142875" y="1873224"/>
            <a:ext cx="3717360" cy="1234769"/>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Yes, they have</a:t>
            </a:r>
          </a:p>
        </p:txBody>
      </p:sp>
      <p:sp>
        <p:nvSpPr>
          <p:cNvPr id="8" name="TextBox 7"/>
          <p:cNvSpPr txBox="1"/>
          <p:nvPr/>
        </p:nvSpPr>
        <p:spPr>
          <a:xfrm>
            <a:off x="284400" y="6066000"/>
            <a:ext cx="6965486" cy="493420"/>
          </a:xfrm>
          <a:prstGeom prst="rect">
            <a:avLst/>
          </a:prstGeom>
          <a:noFill/>
        </p:spPr>
        <p:txBody>
          <a:bodyPr wrap="square" lIns="90000" tIns="46800" rIns="90000" bIns="46800" anchor="t">
            <a:noAutofit/>
          </a:bodyPr>
          <a:lstStyle/>
          <a:p>
            <a:pPr algn="l">
              <a:defRPr>
                <a:solidFill>
                  <a:srgbClr val="595959"/>
                </a:solidFill>
              </a:defRPr>
            </a:pPr>
            <a:r>
              <a:rPr sz="1000" b="1" i="0" dirty="0">
                <a:latin typeface="Calibri"/>
              </a:rPr>
              <a:t>Base: All GB working adults online </a:t>
            </a:r>
            <a:r>
              <a:rPr lang="en-GB" sz="1000" b="1" i="0" dirty="0">
                <a:latin typeface="Calibri"/>
              </a:rPr>
              <a:t> (excluding self employed) </a:t>
            </a:r>
            <a:r>
              <a:rPr sz="1000" b="1" i="0" dirty="0">
                <a:latin typeface="Calibri"/>
              </a:rPr>
              <a:t>that have experienced symptoms of a mental illness whilst in the work place and have spoken to their employer about it (190)</a:t>
            </a:r>
          </a:p>
        </p:txBody>
      </p:sp>
    </p:spTree>
    <p:extLst>
      <p:ext uri="{BB962C8B-B14F-4D97-AF65-F5344CB8AC3E}">
        <p14:creationId xmlns:p14="http://schemas.microsoft.com/office/powerpoint/2010/main" val="23912054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4"/>
          </p:nvPr>
        </p:nvSpPr>
        <p:spPr/>
        <p:txBody>
          <a:bodyPr/>
          <a:lstStyle/>
          <a:p>
            <a:r>
              <a:t>AXA UK</a:t>
            </a: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1200" b="1" i="1">
                <a:latin typeface="Calibri"/>
              </a:rPr>
              <a:t>ALX_Q1d. Have you ever had to take time off work because of your symptoms of mental illness?</a:t>
            </a:r>
          </a:p>
        </p:txBody>
      </p:sp>
      <p:graphicFrame>
        <p:nvGraphicFramePr>
          <p:cNvPr id="4" name="Chart 3"/>
          <p:cNvGraphicFramePr>
            <a:graphicFrameLocks noGrp="1"/>
          </p:cNvGraphicFramePr>
          <p:nvPr/>
        </p:nvGraphicFramePr>
        <p:xfrm>
          <a:off x="3717360" y="1728000"/>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4651455"/>
            <a:ext cx="3717360" cy="926077"/>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Prefer not to say</a:t>
            </a:r>
          </a:p>
        </p:txBody>
      </p:sp>
      <p:sp>
        <p:nvSpPr>
          <p:cNvPr id="6" name="TextBox 5"/>
          <p:cNvSpPr txBox="1"/>
          <p:nvPr/>
        </p:nvSpPr>
        <p:spPr>
          <a:xfrm>
            <a:off x="142875" y="3725378"/>
            <a:ext cx="3717360" cy="926077"/>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Don't know</a:t>
            </a:r>
          </a:p>
        </p:txBody>
      </p:sp>
      <p:sp>
        <p:nvSpPr>
          <p:cNvPr id="7" name="TextBox 6"/>
          <p:cNvSpPr txBox="1"/>
          <p:nvPr/>
        </p:nvSpPr>
        <p:spPr>
          <a:xfrm>
            <a:off x="142875" y="2799301"/>
            <a:ext cx="3717360" cy="926077"/>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 I haven't</a:t>
            </a:r>
          </a:p>
        </p:txBody>
      </p:sp>
      <p:sp>
        <p:nvSpPr>
          <p:cNvPr id="8" name="TextBox 7"/>
          <p:cNvSpPr txBox="1"/>
          <p:nvPr/>
        </p:nvSpPr>
        <p:spPr>
          <a:xfrm>
            <a:off x="142875" y="1873224"/>
            <a:ext cx="3717360" cy="926077"/>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Yes, I have</a:t>
            </a:r>
          </a:p>
        </p:txBody>
      </p:sp>
      <p:sp>
        <p:nvSpPr>
          <p:cNvPr id="9" name="TextBox 8"/>
          <p:cNvSpPr txBox="1"/>
          <p:nvPr/>
        </p:nvSpPr>
        <p:spPr>
          <a:xfrm>
            <a:off x="284400" y="6066000"/>
            <a:ext cx="8582400" cy="396000"/>
          </a:xfrm>
          <a:prstGeom prst="rect">
            <a:avLst/>
          </a:prstGeom>
          <a:noFill/>
        </p:spPr>
        <p:txBody>
          <a:bodyPr wrap="square" lIns="90000" tIns="46800" rIns="90000" bIns="46800" anchor="t">
            <a:noAutofit/>
          </a:bodyPr>
          <a:lstStyle/>
          <a:p>
            <a:pPr algn="l">
              <a:defRPr>
                <a:solidFill>
                  <a:srgbClr val="595959"/>
                </a:solidFill>
              </a:defRPr>
            </a:pPr>
            <a:r>
              <a:rPr sz="1000" b="1" i="0">
                <a:latin typeface="Calibri"/>
              </a:rPr>
              <a:t>Base: All GB working adults online that have experienced symptoms of mental illness whilst in the work place (455)</a:t>
            </a:r>
          </a:p>
        </p:txBody>
      </p:sp>
    </p:spTree>
    <p:extLst>
      <p:ext uri="{BB962C8B-B14F-4D97-AF65-F5344CB8AC3E}">
        <p14:creationId xmlns:p14="http://schemas.microsoft.com/office/powerpoint/2010/main" val="1845688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4"/>
          </p:nvPr>
        </p:nvSpPr>
        <p:spPr/>
        <p:txBody>
          <a:bodyPr/>
          <a:lstStyle/>
          <a:p>
            <a:r>
              <a:t>AXA UK</a:t>
            </a: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900" b="1" i="1">
                <a:latin typeface="Calibri"/>
              </a:rPr>
              <a:t>ALX_Q1e. You previously mentioned that you have taken time off work because of your symptoms of mental health...Thinking specifically about the last 12 months (i.e. since November 2016)...How many days, if any, have you been absent from work because of your mental health symptoms? (If you haven't taken any time off work within the last year because of your mental health symptoms, please select the not applicable option)</a:t>
            </a:r>
          </a:p>
        </p:txBody>
      </p:sp>
      <p:graphicFrame>
        <p:nvGraphicFramePr>
          <p:cNvPr id="4" name="Chart 3"/>
          <p:cNvGraphicFramePr>
            <a:graphicFrameLocks noGrp="1"/>
          </p:cNvGraphicFramePr>
          <p:nvPr/>
        </p:nvGraphicFramePr>
        <p:xfrm>
          <a:off x="3717360" y="1728000"/>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5048340"/>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Prefer not to say</a:t>
            </a:r>
          </a:p>
        </p:txBody>
      </p:sp>
      <p:sp>
        <p:nvSpPr>
          <p:cNvPr id="6" name="TextBox 5"/>
          <p:cNvSpPr txBox="1"/>
          <p:nvPr/>
        </p:nvSpPr>
        <p:spPr>
          <a:xfrm>
            <a:off x="142875" y="4519154"/>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Applicable - I haven't taken any time off work within the last year because of my mental health symptoms</a:t>
            </a:r>
          </a:p>
        </p:txBody>
      </p:sp>
      <p:sp>
        <p:nvSpPr>
          <p:cNvPr id="7" name="TextBox 6"/>
          <p:cNvSpPr txBox="1"/>
          <p:nvPr/>
        </p:nvSpPr>
        <p:spPr>
          <a:xfrm>
            <a:off x="142875" y="3989968"/>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21 days or more</a:t>
            </a:r>
          </a:p>
        </p:txBody>
      </p:sp>
      <p:sp>
        <p:nvSpPr>
          <p:cNvPr id="8" name="TextBox 7"/>
          <p:cNvSpPr txBox="1"/>
          <p:nvPr/>
        </p:nvSpPr>
        <p:spPr>
          <a:xfrm>
            <a:off x="142875" y="3460782"/>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16 to 20 days</a:t>
            </a:r>
          </a:p>
        </p:txBody>
      </p:sp>
      <p:sp>
        <p:nvSpPr>
          <p:cNvPr id="9" name="TextBox 8"/>
          <p:cNvSpPr txBox="1"/>
          <p:nvPr/>
        </p:nvSpPr>
        <p:spPr>
          <a:xfrm>
            <a:off x="142875" y="2931596"/>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11 to 15 days</a:t>
            </a:r>
          </a:p>
        </p:txBody>
      </p:sp>
      <p:sp>
        <p:nvSpPr>
          <p:cNvPr id="10" name="TextBox 9"/>
          <p:cNvSpPr txBox="1"/>
          <p:nvPr/>
        </p:nvSpPr>
        <p:spPr>
          <a:xfrm>
            <a:off x="142875" y="2402410"/>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6 to 10 days</a:t>
            </a:r>
          </a:p>
        </p:txBody>
      </p:sp>
      <p:sp>
        <p:nvSpPr>
          <p:cNvPr id="11" name="TextBox 10"/>
          <p:cNvSpPr txBox="1"/>
          <p:nvPr/>
        </p:nvSpPr>
        <p:spPr>
          <a:xfrm>
            <a:off x="142875" y="1873224"/>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1 to 5 days</a:t>
            </a:r>
          </a:p>
        </p:txBody>
      </p:sp>
      <p:sp>
        <p:nvSpPr>
          <p:cNvPr id="12" name="TextBox 11"/>
          <p:cNvSpPr txBox="1"/>
          <p:nvPr/>
        </p:nvSpPr>
        <p:spPr>
          <a:xfrm>
            <a:off x="284400" y="6065999"/>
            <a:ext cx="6937494" cy="558735"/>
          </a:xfrm>
          <a:prstGeom prst="rect">
            <a:avLst/>
          </a:prstGeom>
          <a:noFill/>
        </p:spPr>
        <p:txBody>
          <a:bodyPr wrap="square" lIns="90000" tIns="46800" rIns="90000" bIns="46800" anchor="t">
            <a:noAutofit/>
          </a:bodyPr>
          <a:lstStyle/>
          <a:p>
            <a:pPr algn="l">
              <a:defRPr>
                <a:solidFill>
                  <a:srgbClr val="595959"/>
                </a:solidFill>
              </a:defRPr>
            </a:pPr>
            <a:r>
              <a:rPr sz="1000" b="1" i="0">
                <a:latin typeface="Calibri"/>
              </a:rPr>
              <a:t>Base: All GB working adults online that have experienced symptoms of mental health illness whilst in the work place and have taken time off (203)</a:t>
            </a:r>
          </a:p>
        </p:txBody>
      </p:sp>
    </p:spTree>
    <p:extLst>
      <p:ext uri="{BB962C8B-B14F-4D97-AF65-F5344CB8AC3E}">
        <p14:creationId xmlns:p14="http://schemas.microsoft.com/office/powerpoint/2010/main" val="1027033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4"/>
          </p:nvPr>
        </p:nvSpPr>
        <p:spPr/>
        <p:txBody>
          <a:bodyPr/>
          <a:lstStyle/>
          <a:p>
            <a:r>
              <a:t>AXA UK</a:t>
            </a: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1000" b="1" i="1">
                <a:latin typeface="Calibri"/>
              </a:rPr>
              <a:t>ALX_Q2_1. How likely, if at all, do you think you would be to wear a mental health band/ device during your working hours that would help detect early signs of mental health symptoms such as stress, anxiety, depression etc. if it was supplied by each of the following? - If you had to supply the mental health device yourself</a:t>
            </a:r>
          </a:p>
        </p:txBody>
      </p:sp>
      <p:graphicFrame>
        <p:nvGraphicFramePr>
          <p:cNvPr id="4" name="Chart 3"/>
          <p:cNvGraphicFramePr>
            <a:graphicFrameLocks noGrp="1"/>
          </p:cNvGraphicFramePr>
          <p:nvPr/>
        </p:nvGraphicFramePr>
        <p:xfrm>
          <a:off x="3717360" y="1728000"/>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5048340"/>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Net: Not Likely</a:t>
            </a:r>
          </a:p>
        </p:txBody>
      </p:sp>
      <p:sp>
        <p:nvSpPr>
          <p:cNvPr id="6" name="TextBox 5"/>
          <p:cNvSpPr txBox="1"/>
          <p:nvPr/>
        </p:nvSpPr>
        <p:spPr>
          <a:xfrm>
            <a:off x="142875" y="4519154"/>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Net: Likely</a:t>
            </a:r>
          </a:p>
        </p:txBody>
      </p:sp>
      <p:sp>
        <p:nvSpPr>
          <p:cNvPr id="7" name="TextBox 6"/>
          <p:cNvSpPr txBox="1"/>
          <p:nvPr/>
        </p:nvSpPr>
        <p:spPr>
          <a:xfrm>
            <a:off x="142875" y="3989968"/>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Don't know</a:t>
            </a:r>
          </a:p>
        </p:txBody>
      </p:sp>
      <p:sp>
        <p:nvSpPr>
          <p:cNvPr id="8" name="TextBox 7"/>
          <p:cNvSpPr txBox="1"/>
          <p:nvPr/>
        </p:nvSpPr>
        <p:spPr>
          <a:xfrm>
            <a:off x="142875" y="3460782"/>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at all likely</a:t>
            </a:r>
          </a:p>
        </p:txBody>
      </p:sp>
      <p:sp>
        <p:nvSpPr>
          <p:cNvPr id="9" name="TextBox 8"/>
          <p:cNvSpPr txBox="1"/>
          <p:nvPr/>
        </p:nvSpPr>
        <p:spPr>
          <a:xfrm>
            <a:off x="142875" y="2931596"/>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very likely</a:t>
            </a:r>
          </a:p>
        </p:txBody>
      </p:sp>
      <p:sp>
        <p:nvSpPr>
          <p:cNvPr id="10" name="TextBox 9"/>
          <p:cNvSpPr txBox="1"/>
          <p:nvPr/>
        </p:nvSpPr>
        <p:spPr>
          <a:xfrm>
            <a:off x="142875" y="2402410"/>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Fairly likely</a:t>
            </a:r>
          </a:p>
        </p:txBody>
      </p:sp>
      <p:sp>
        <p:nvSpPr>
          <p:cNvPr id="11" name="TextBox 10"/>
          <p:cNvSpPr txBox="1"/>
          <p:nvPr/>
        </p:nvSpPr>
        <p:spPr>
          <a:xfrm>
            <a:off x="142875" y="1873224"/>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Very likely</a:t>
            </a:r>
          </a:p>
        </p:txBody>
      </p:sp>
      <p:sp>
        <p:nvSpPr>
          <p:cNvPr id="13" name="TextBox 12"/>
          <p:cNvSpPr txBox="1"/>
          <p:nvPr/>
        </p:nvSpPr>
        <p:spPr>
          <a:xfrm>
            <a:off x="284400" y="6066000"/>
            <a:ext cx="8582400" cy="396000"/>
          </a:xfrm>
          <a:prstGeom prst="rect">
            <a:avLst/>
          </a:prstGeom>
          <a:noFill/>
        </p:spPr>
        <p:txBody>
          <a:bodyPr wrap="square" lIns="90000" tIns="46800" rIns="90000" bIns="46800" anchor="t">
            <a:noAutofit/>
          </a:bodyPr>
          <a:lstStyle/>
          <a:p>
            <a:pPr>
              <a:defRPr>
                <a:solidFill>
                  <a:srgbClr val="595959"/>
                </a:solidFill>
              </a:defRPr>
            </a:pPr>
            <a:r>
              <a:rPr sz="1000" b="1" i="0" dirty="0">
                <a:latin typeface="Calibri"/>
              </a:rPr>
              <a:t>Base: All GB working adults</a:t>
            </a:r>
            <a:r>
              <a:rPr lang="en-GB" sz="1000" b="1" i="0" dirty="0">
                <a:latin typeface="Calibri"/>
              </a:rPr>
              <a:t> </a:t>
            </a:r>
            <a:r>
              <a:rPr sz="1000" b="1" i="0" dirty="0">
                <a:latin typeface="Calibri"/>
              </a:rPr>
              <a:t>online </a:t>
            </a:r>
            <a:r>
              <a:rPr lang="en-GB" sz="1000" b="1" i="0" dirty="0">
                <a:latin typeface="Calibri"/>
              </a:rPr>
              <a:t>(</a:t>
            </a:r>
            <a:r>
              <a:rPr lang="en-GB" sz="1000" b="1" dirty="0">
                <a:latin typeface="Calibri"/>
              </a:rPr>
              <a:t>excluding self employed) </a:t>
            </a:r>
            <a:r>
              <a:rPr sz="1000" b="1" i="0" dirty="0">
                <a:latin typeface="Calibri"/>
              </a:rPr>
              <a:t>(958)</a:t>
            </a:r>
          </a:p>
        </p:txBody>
      </p:sp>
    </p:spTree>
    <p:extLst>
      <p:ext uri="{BB962C8B-B14F-4D97-AF65-F5344CB8AC3E}">
        <p14:creationId xmlns:p14="http://schemas.microsoft.com/office/powerpoint/2010/main" val="444735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4"/>
          </p:nvPr>
        </p:nvSpPr>
        <p:spPr/>
        <p:txBody>
          <a:bodyPr/>
          <a:lstStyle/>
          <a:p>
            <a:r>
              <a:t>AXA UK</a:t>
            </a: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900" b="1" i="1">
                <a:latin typeface="Calibri"/>
              </a:rPr>
              <a:t>ALX_Q2_2. How likely, if at all, do you think you would be to wear a mental health band/ device during your working hours that would help detect early signs of mental health symptoms such as stress, anxiety, depression etc. if it was supplied by each of the following? - If your employer supplied the mental health device free of charge</a:t>
            </a:r>
          </a:p>
        </p:txBody>
      </p:sp>
      <p:graphicFrame>
        <p:nvGraphicFramePr>
          <p:cNvPr id="4" name="Chart 3"/>
          <p:cNvGraphicFramePr>
            <a:graphicFrameLocks noGrp="1"/>
          </p:cNvGraphicFramePr>
          <p:nvPr/>
        </p:nvGraphicFramePr>
        <p:xfrm>
          <a:off x="3717360" y="1728000"/>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5048340"/>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Net: Not Likely</a:t>
            </a:r>
          </a:p>
        </p:txBody>
      </p:sp>
      <p:sp>
        <p:nvSpPr>
          <p:cNvPr id="6" name="TextBox 5"/>
          <p:cNvSpPr txBox="1"/>
          <p:nvPr/>
        </p:nvSpPr>
        <p:spPr>
          <a:xfrm>
            <a:off x="142875" y="4519154"/>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Net: Likely</a:t>
            </a:r>
          </a:p>
        </p:txBody>
      </p:sp>
      <p:sp>
        <p:nvSpPr>
          <p:cNvPr id="7" name="TextBox 6"/>
          <p:cNvSpPr txBox="1"/>
          <p:nvPr/>
        </p:nvSpPr>
        <p:spPr>
          <a:xfrm>
            <a:off x="142875" y="3989968"/>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Don't know</a:t>
            </a:r>
          </a:p>
        </p:txBody>
      </p:sp>
      <p:sp>
        <p:nvSpPr>
          <p:cNvPr id="8" name="TextBox 7"/>
          <p:cNvSpPr txBox="1"/>
          <p:nvPr/>
        </p:nvSpPr>
        <p:spPr>
          <a:xfrm>
            <a:off x="142875" y="3460782"/>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at all likely</a:t>
            </a:r>
          </a:p>
        </p:txBody>
      </p:sp>
      <p:sp>
        <p:nvSpPr>
          <p:cNvPr id="9" name="TextBox 8"/>
          <p:cNvSpPr txBox="1"/>
          <p:nvPr/>
        </p:nvSpPr>
        <p:spPr>
          <a:xfrm>
            <a:off x="142875" y="2931596"/>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very likely</a:t>
            </a:r>
          </a:p>
        </p:txBody>
      </p:sp>
      <p:sp>
        <p:nvSpPr>
          <p:cNvPr id="10" name="TextBox 9"/>
          <p:cNvSpPr txBox="1"/>
          <p:nvPr/>
        </p:nvSpPr>
        <p:spPr>
          <a:xfrm>
            <a:off x="142875" y="2402410"/>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Fairly likely</a:t>
            </a:r>
          </a:p>
        </p:txBody>
      </p:sp>
      <p:sp>
        <p:nvSpPr>
          <p:cNvPr id="11" name="TextBox 10"/>
          <p:cNvSpPr txBox="1"/>
          <p:nvPr/>
        </p:nvSpPr>
        <p:spPr>
          <a:xfrm>
            <a:off x="142875" y="1873224"/>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Very likely</a:t>
            </a:r>
          </a:p>
        </p:txBody>
      </p:sp>
      <p:sp>
        <p:nvSpPr>
          <p:cNvPr id="13" name="TextBox 12"/>
          <p:cNvSpPr txBox="1"/>
          <p:nvPr/>
        </p:nvSpPr>
        <p:spPr>
          <a:xfrm>
            <a:off x="284400" y="6066000"/>
            <a:ext cx="8582400" cy="396000"/>
          </a:xfrm>
          <a:prstGeom prst="rect">
            <a:avLst/>
          </a:prstGeom>
          <a:noFill/>
        </p:spPr>
        <p:txBody>
          <a:bodyPr wrap="square" lIns="90000" tIns="46800" rIns="90000" bIns="46800" anchor="t">
            <a:noAutofit/>
          </a:bodyPr>
          <a:lstStyle/>
          <a:p>
            <a:pPr>
              <a:defRPr>
                <a:solidFill>
                  <a:srgbClr val="595959"/>
                </a:solidFill>
              </a:defRPr>
            </a:pPr>
            <a:r>
              <a:rPr sz="1000" b="1" i="0" dirty="0">
                <a:latin typeface="Calibri"/>
              </a:rPr>
              <a:t>Base: All GB working adults</a:t>
            </a:r>
            <a:r>
              <a:rPr lang="en-GB" sz="1000" b="1" i="0" dirty="0">
                <a:latin typeface="Calibri"/>
              </a:rPr>
              <a:t> </a:t>
            </a:r>
            <a:r>
              <a:rPr sz="1000" b="1" i="0" dirty="0">
                <a:latin typeface="Calibri"/>
              </a:rPr>
              <a:t>online </a:t>
            </a:r>
            <a:r>
              <a:rPr lang="en-GB" sz="1000" b="1" i="0" dirty="0">
                <a:latin typeface="Calibri"/>
              </a:rPr>
              <a:t>(</a:t>
            </a:r>
            <a:r>
              <a:rPr lang="en-GB" sz="1000" b="1" dirty="0">
                <a:latin typeface="Calibri"/>
              </a:rPr>
              <a:t>excluding self employed) </a:t>
            </a:r>
            <a:r>
              <a:rPr sz="1000" b="1" i="0" dirty="0">
                <a:latin typeface="Calibri"/>
              </a:rPr>
              <a:t>(958)</a:t>
            </a:r>
          </a:p>
        </p:txBody>
      </p:sp>
    </p:spTree>
    <p:extLst>
      <p:ext uri="{BB962C8B-B14F-4D97-AF65-F5344CB8AC3E}">
        <p14:creationId xmlns:p14="http://schemas.microsoft.com/office/powerpoint/2010/main" val="1115580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4"/>
          </p:nvPr>
        </p:nvSpPr>
        <p:spPr/>
        <p:txBody>
          <a:bodyPr/>
          <a:lstStyle/>
          <a:p>
            <a:r>
              <a:t>AXA UK</a:t>
            </a: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900" b="1" i="1">
                <a:latin typeface="Calibri"/>
              </a:rPr>
              <a:t>ALX_Q2a. For the following question, please imagine that you were provided with the mental health band/ device (e.g. a wristband) to wear as part of your work day and asked to share the information gathered on your symptoms (e.g. stress, anxiety, depression) with your company to help build employee health and well-being strategies...How likely, if at all, do you think you would be to wear the mental health device and share the information found if it was supplied by each of the following?</a:t>
            </a:r>
          </a:p>
        </p:txBody>
      </p:sp>
      <p:graphicFrame>
        <p:nvGraphicFramePr>
          <p:cNvPr id="4" name="Chart 3"/>
          <p:cNvGraphicFramePr>
            <a:graphicFrameLocks noGrp="1"/>
          </p:cNvGraphicFramePr>
          <p:nvPr/>
        </p:nvGraphicFramePr>
        <p:xfrm>
          <a:off x="2859120" y="1728000"/>
          <a:ext cx="600768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3725378"/>
            <a:ext cx="2859120" cy="1852154"/>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If your employer supplied the mental health device free of charge</a:t>
            </a:r>
          </a:p>
        </p:txBody>
      </p:sp>
      <p:sp>
        <p:nvSpPr>
          <p:cNvPr id="6" name="TextBox 5"/>
          <p:cNvSpPr txBox="1"/>
          <p:nvPr/>
        </p:nvSpPr>
        <p:spPr>
          <a:xfrm>
            <a:off x="142875" y="1873224"/>
            <a:ext cx="2859120" cy="1852154"/>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If you had to supply the mental health device yourself</a:t>
            </a:r>
          </a:p>
        </p:txBody>
      </p:sp>
      <p:sp>
        <p:nvSpPr>
          <p:cNvPr id="8" name="TextBox 7"/>
          <p:cNvSpPr txBox="1"/>
          <p:nvPr/>
        </p:nvSpPr>
        <p:spPr>
          <a:xfrm>
            <a:off x="284400" y="6066000"/>
            <a:ext cx="8582400" cy="396000"/>
          </a:xfrm>
          <a:prstGeom prst="rect">
            <a:avLst/>
          </a:prstGeom>
          <a:noFill/>
        </p:spPr>
        <p:txBody>
          <a:bodyPr wrap="square" lIns="90000" tIns="46800" rIns="90000" bIns="46800" anchor="t">
            <a:noAutofit/>
          </a:bodyPr>
          <a:lstStyle/>
          <a:p>
            <a:pPr>
              <a:defRPr>
                <a:solidFill>
                  <a:srgbClr val="595959"/>
                </a:solidFill>
              </a:defRPr>
            </a:pPr>
            <a:r>
              <a:rPr sz="1000" b="1" i="0" dirty="0">
                <a:latin typeface="Calibri"/>
              </a:rPr>
              <a:t>Base: All GB working adults</a:t>
            </a:r>
            <a:r>
              <a:rPr lang="en-GB" sz="1000" b="1" i="0" dirty="0">
                <a:latin typeface="Calibri"/>
              </a:rPr>
              <a:t> </a:t>
            </a:r>
            <a:r>
              <a:rPr sz="1000" b="1" i="0" dirty="0">
                <a:latin typeface="Calibri"/>
              </a:rPr>
              <a:t>online </a:t>
            </a:r>
            <a:r>
              <a:rPr lang="en-GB" sz="1000" b="1" i="0" dirty="0">
                <a:latin typeface="Calibri"/>
              </a:rPr>
              <a:t>(</a:t>
            </a:r>
            <a:r>
              <a:rPr lang="en-GB" sz="1000" b="1" dirty="0">
                <a:latin typeface="Calibri"/>
              </a:rPr>
              <a:t>excluding self employed) </a:t>
            </a:r>
            <a:r>
              <a:rPr sz="1000" b="1" i="0" dirty="0">
                <a:latin typeface="Calibri"/>
              </a:rPr>
              <a:t>(958)</a:t>
            </a:r>
          </a:p>
        </p:txBody>
      </p:sp>
    </p:spTree>
    <p:extLst>
      <p:ext uri="{BB962C8B-B14F-4D97-AF65-F5344CB8AC3E}">
        <p14:creationId xmlns:p14="http://schemas.microsoft.com/office/powerpoint/2010/main" val="24554295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4"/>
          </p:nvPr>
        </p:nvSpPr>
        <p:spPr/>
        <p:txBody>
          <a:bodyPr/>
          <a:lstStyle/>
          <a:p>
            <a:r>
              <a:t>AXA UK</a:t>
            </a: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800" b="1" i="1">
                <a:latin typeface="Calibri"/>
              </a:rPr>
              <a:t>ALX_Q2a_1. For the following question, please imagine that you were provided with the mental health band/ device (e.g. a wristband) to wear as part of your work day and asked to share the information gathered on your symptoms (e.g. stress, anxiety, depression) with your company to help build employee health and well-being strategies...How likely, if at all, do you think you would be to wear the mental health device and share the information found if it was supplied by each of the following? - If you had to supply the mental health device yourself</a:t>
            </a:r>
          </a:p>
        </p:txBody>
      </p:sp>
      <p:graphicFrame>
        <p:nvGraphicFramePr>
          <p:cNvPr id="4" name="Chart 3"/>
          <p:cNvGraphicFramePr>
            <a:graphicFrameLocks noGrp="1"/>
          </p:cNvGraphicFramePr>
          <p:nvPr/>
        </p:nvGraphicFramePr>
        <p:xfrm>
          <a:off x="3717360" y="1728000"/>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5048340"/>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Net: Not Likely</a:t>
            </a:r>
          </a:p>
        </p:txBody>
      </p:sp>
      <p:sp>
        <p:nvSpPr>
          <p:cNvPr id="6" name="TextBox 5"/>
          <p:cNvSpPr txBox="1"/>
          <p:nvPr/>
        </p:nvSpPr>
        <p:spPr>
          <a:xfrm>
            <a:off x="142875" y="4519154"/>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Net: Likely</a:t>
            </a:r>
          </a:p>
        </p:txBody>
      </p:sp>
      <p:sp>
        <p:nvSpPr>
          <p:cNvPr id="7" name="TextBox 6"/>
          <p:cNvSpPr txBox="1"/>
          <p:nvPr/>
        </p:nvSpPr>
        <p:spPr>
          <a:xfrm>
            <a:off x="142875" y="3989968"/>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Don't know</a:t>
            </a:r>
          </a:p>
        </p:txBody>
      </p:sp>
      <p:sp>
        <p:nvSpPr>
          <p:cNvPr id="8" name="TextBox 7"/>
          <p:cNvSpPr txBox="1"/>
          <p:nvPr/>
        </p:nvSpPr>
        <p:spPr>
          <a:xfrm>
            <a:off x="142875" y="3460782"/>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at all likely</a:t>
            </a:r>
          </a:p>
        </p:txBody>
      </p:sp>
      <p:sp>
        <p:nvSpPr>
          <p:cNvPr id="9" name="TextBox 8"/>
          <p:cNvSpPr txBox="1"/>
          <p:nvPr/>
        </p:nvSpPr>
        <p:spPr>
          <a:xfrm>
            <a:off x="142875" y="2931596"/>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very likely</a:t>
            </a:r>
          </a:p>
        </p:txBody>
      </p:sp>
      <p:sp>
        <p:nvSpPr>
          <p:cNvPr id="10" name="TextBox 9"/>
          <p:cNvSpPr txBox="1"/>
          <p:nvPr/>
        </p:nvSpPr>
        <p:spPr>
          <a:xfrm>
            <a:off x="142875" y="2402410"/>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Fairly likely</a:t>
            </a:r>
          </a:p>
        </p:txBody>
      </p:sp>
      <p:sp>
        <p:nvSpPr>
          <p:cNvPr id="11" name="TextBox 10"/>
          <p:cNvSpPr txBox="1"/>
          <p:nvPr/>
        </p:nvSpPr>
        <p:spPr>
          <a:xfrm>
            <a:off x="142875" y="1873224"/>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Very likely</a:t>
            </a:r>
          </a:p>
        </p:txBody>
      </p:sp>
      <p:sp>
        <p:nvSpPr>
          <p:cNvPr id="13" name="TextBox 12"/>
          <p:cNvSpPr txBox="1"/>
          <p:nvPr/>
        </p:nvSpPr>
        <p:spPr>
          <a:xfrm>
            <a:off x="284400" y="6066000"/>
            <a:ext cx="8582400" cy="396000"/>
          </a:xfrm>
          <a:prstGeom prst="rect">
            <a:avLst/>
          </a:prstGeom>
          <a:noFill/>
        </p:spPr>
        <p:txBody>
          <a:bodyPr wrap="square" lIns="90000" tIns="46800" rIns="90000" bIns="46800" anchor="t">
            <a:noAutofit/>
          </a:bodyPr>
          <a:lstStyle/>
          <a:p>
            <a:pPr>
              <a:defRPr>
                <a:solidFill>
                  <a:srgbClr val="595959"/>
                </a:solidFill>
              </a:defRPr>
            </a:pPr>
            <a:r>
              <a:rPr sz="1000" b="1" i="0" dirty="0">
                <a:latin typeface="Calibri"/>
              </a:rPr>
              <a:t>Base: All GB working adults</a:t>
            </a:r>
            <a:r>
              <a:rPr lang="en-GB" sz="1000" b="1" i="0" dirty="0">
                <a:latin typeface="Calibri"/>
              </a:rPr>
              <a:t> </a:t>
            </a:r>
            <a:r>
              <a:rPr sz="1000" b="1" i="0" dirty="0">
                <a:latin typeface="Calibri"/>
              </a:rPr>
              <a:t>online </a:t>
            </a:r>
            <a:r>
              <a:rPr lang="en-GB" sz="1000" b="1" i="0" dirty="0">
                <a:latin typeface="Calibri"/>
              </a:rPr>
              <a:t>(</a:t>
            </a:r>
            <a:r>
              <a:rPr lang="en-GB" sz="1000" b="1" dirty="0">
                <a:latin typeface="Calibri"/>
              </a:rPr>
              <a:t>excluding self employed) </a:t>
            </a:r>
            <a:r>
              <a:rPr sz="1000" b="1" i="0" dirty="0">
                <a:latin typeface="Calibri"/>
              </a:rPr>
              <a:t>(958)</a:t>
            </a:r>
          </a:p>
        </p:txBody>
      </p:sp>
    </p:spTree>
    <p:extLst>
      <p:ext uri="{BB962C8B-B14F-4D97-AF65-F5344CB8AC3E}">
        <p14:creationId xmlns:p14="http://schemas.microsoft.com/office/powerpoint/2010/main" val="1573201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4"/>
          </p:nvPr>
        </p:nvSpPr>
        <p:spPr/>
        <p:txBody>
          <a:bodyPr/>
          <a:lstStyle/>
          <a:p>
            <a:r>
              <a:t>AXA UK</a:t>
            </a: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800" b="1" i="1">
                <a:latin typeface="Calibri"/>
              </a:rPr>
              <a:t>ALX_Q2a_2. For the following question, please imagine that you were provided with the mental health band/ device (e.g. a wristband) to wear as part of your work day and asked to share the information gathered on your symptoms (e.g. stress, anxiety, depression) with your company to help build employee health and well-being strategies...How likely, if at all, do you think you would be to wear the mental health device and share the information found if it was supplied by each of the following? - If your employer supplied the mental health device free of charge</a:t>
            </a:r>
          </a:p>
        </p:txBody>
      </p:sp>
      <p:graphicFrame>
        <p:nvGraphicFramePr>
          <p:cNvPr id="4" name="Chart 3"/>
          <p:cNvGraphicFramePr>
            <a:graphicFrameLocks noGrp="1"/>
          </p:cNvGraphicFramePr>
          <p:nvPr/>
        </p:nvGraphicFramePr>
        <p:xfrm>
          <a:off x="3717360" y="1728000"/>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5048340"/>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Net: Not Likely</a:t>
            </a:r>
          </a:p>
        </p:txBody>
      </p:sp>
      <p:sp>
        <p:nvSpPr>
          <p:cNvPr id="6" name="TextBox 5"/>
          <p:cNvSpPr txBox="1"/>
          <p:nvPr/>
        </p:nvSpPr>
        <p:spPr>
          <a:xfrm>
            <a:off x="142875" y="4519154"/>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Net: Likely</a:t>
            </a:r>
          </a:p>
        </p:txBody>
      </p:sp>
      <p:sp>
        <p:nvSpPr>
          <p:cNvPr id="7" name="TextBox 6"/>
          <p:cNvSpPr txBox="1"/>
          <p:nvPr/>
        </p:nvSpPr>
        <p:spPr>
          <a:xfrm>
            <a:off x="142875" y="3989968"/>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Don't know</a:t>
            </a:r>
          </a:p>
        </p:txBody>
      </p:sp>
      <p:sp>
        <p:nvSpPr>
          <p:cNvPr id="8" name="TextBox 7"/>
          <p:cNvSpPr txBox="1"/>
          <p:nvPr/>
        </p:nvSpPr>
        <p:spPr>
          <a:xfrm>
            <a:off x="142875" y="3460782"/>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at all likely</a:t>
            </a:r>
          </a:p>
        </p:txBody>
      </p:sp>
      <p:sp>
        <p:nvSpPr>
          <p:cNvPr id="9" name="TextBox 8"/>
          <p:cNvSpPr txBox="1"/>
          <p:nvPr/>
        </p:nvSpPr>
        <p:spPr>
          <a:xfrm>
            <a:off x="142875" y="2931596"/>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very likely</a:t>
            </a:r>
          </a:p>
        </p:txBody>
      </p:sp>
      <p:sp>
        <p:nvSpPr>
          <p:cNvPr id="10" name="TextBox 9"/>
          <p:cNvSpPr txBox="1"/>
          <p:nvPr/>
        </p:nvSpPr>
        <p:spPr>
          <a:xfrm>
            <a:off x="142875" y="2402410"/>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Fairly likely</a:t>
            </a:r>
          </a:p>
        </p:txBody>
      </p:sp>
      <p:sp>
        <p:nvSpPr>
          <p:cNvPr id="11" name="TextBox 10"/>
          <p:cNvSpPr txBox="1"/>
          <p:nvPr/>
        </p:nvSpPr>
        <p:spPr>
          <a:xfrm>
            <a:off x="142875" y="1873224"/>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Very likely</a:t>
            </a:r>
          </a:p>
        </p:txBody>
      </p:sp>
      <p:sp>
        <p:nvSpPr>
          <p:cNvPr id="13" name="TextBox 12"/>
          <p:cNvSpPr txBox="1"/>
          <p:nvPr/>
        </p:nvSpPr>
        <p:spPr>
          <a:xfrm>
            <a:off x="284400" y="6066000"/>
            <a:ext cx="8582400" cy="396000"/>
          </a:xfrm>
          <a:prstGeom prst="rect">
            <a:avLst/>
          </a:prstGeom>
          <a:noFill/>
        </p:spPr>
        <p:txBody>
          <a:bodyPr wrap="square" lIns="90000" tIns="46800" rIns="90000" bIns="46800" anchor="t">
            <a:noAutofit/>
          </a:bodyPr>
          <a:lstStyle/>
          <a:p>
            <a:pPr>
              <a:defRPr>
                <a:solidFill>
                  <a:srgbClr val="595959"/>
                </a:solidFill>
              </a:defRPr>
            </a:pPr>
            <a:r>
              <a:rPr sz="1000" b="1" i="0" dirty="0">
                <a:latin typeface="Calibri"/>
              </a:rPr>
              <a:t>Base: All GB working adults</a:t>
            </a:r>
            <a:r>
              <a:rPr lang="en-GB" sz="1000" b="1" i="0" dirty="0">
                <a:latin typeface="Calibri"/>
              </a:rPr>
              <a:t> </a:t>
            </a:r>
            <a:r>
              <a:rPr sz="1000" b="1" i="0" dirty="0">
                <a:latin typeface="Calibri"/>
              </a:rPr>
              <a:t>online </a:t>
            </a:r>
            <a:r>
              <a:rPr lang="en-GB" sz="1000" b="1" i="0" dirty="0">
                <a:latin typeface="Calibri"/>
              </a:rPr>
              <a:t>(</a:t>
            </a:r>
            <a:r>
              <a:rPr lang="en-GB" sz="1000" b="1" dirty="0">
                <a:latin typeface="Calibri"/>
              </a:rPr>
              <a:t>excluding self employed) </a:t>
            </a:r>
            <a:r>
              <a:rPr sz="1000" b="1" i="0" dirty="0">
                <a:latin typeface="Calibri"/>
              </a:rPr>
              <a:t>(958)</a:t>
            </a:r>
          </a:p>
        </p:txBody>
      </p:sp>
    </p:spTree>
    <p:extLst>
      <p:ext uri="{BB962C8B-B14F-4D97-AF65-F5344CB8AC3E}">
        <p14:creationId xmlns:p14="http://schemas.microsoft.com/office/powerpoint/2010/main" val="864640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4"/>
          </p:nvPr>
        </p:nvSpPr>
        <p:spPr/>
        <p:txBody>
          <a:bodyPr/>
          <a:lstStyle/>
          <a:p>
            <a:r>
              <a:t>AXA UK</a:t>
            </a: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900" b="1" i="1">
                <a:latin typeface="Calibri"/>
              </a:rPr>
              <a:t>ALX_Q3. You said that you would be likely in at least one situation to wear a mental health device during your working hours to help detect early signs of mental health symptoms (e.g. stress, anxiety, depression)... How comfortable, if at all, do you think you would be with sharing the information collected by this device with your employer?</a:t>
            </a:r>
          </a:p>
        </p:txBody>
      </p:sp>
      <p:graphicFrame>
        <p:nvGraphicFramePr>
          <p:cNvPr id="4" name="Chart 3"/>
          <p:cNvGraphicFramePr>
            <a:graphicFrameLocks noGrp="1"/>
          </p:cNvGraphicFramePr>
          <p:nvPr/>
        </p:nvGraphicFramePr>
        <p:xfrm>
          <a:off x="3717360" y="1728000"/>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5048340"/>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Net: Not comfortable</a:t>
            </a:r>
          </a:p>
        </p:txBody>
      </p:sp>
      <p:sp>
        <p:nvSpPr>
          <p:cNvPr id="6" name="TextBox 5"/>
          <p:cNvSpPr txBox="1"/>
          <p:nvPr/>
        </p:nvSpPr>
        <p:spPr>
          <a:xfrm>
            <a:off x="142875" y="4519154"/>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Net: Comfortable</a:t>
            </a:r>
          </a:p>
        </p:txBody>
      </p:sp>
      <p:sp>
        <p:nvSpPr>
          <p:cNvPr id="7" name="TextBox 6"/>
          <p:cNvSpPr txBox="1"/>
          <p:nvPr/>
        </p:nvSpPr>
        <p:spPr>
          <a:xfrm>
            <a:off x="142875" y="3989968"/>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Don't know</a:t>
            </a:r>
          </a:p>
        </p:txBody>
      </p:sp>
      <p:sp>
        <p:nvSpPr>
          <p:cNvPr id="8" name="TextBox 7"/>
          <p:cNvSpPr txBox="1"/>
          <p:nvPr/>
        </p:nvSpPr>
        <p:spPr>
          <a:xfrm>
            <a:off x="142875" y="3460782"/>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comfortable at all</a:t>
            </a:r>
          </a:p>
        </p:txBody>
      </p:sp>
      <p:sp>
        <p:nvSpPr>
          <p:cNvPr id="9" name="TextBox 8"/>
          <p:cNvSpPr txBox="1"/>
          <p:nvPr/>
        </p:nvSpPr>
        <p:spPr>
          <a:xfrm>
            <a:off x="142875" y="2931596"/>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very comfortable</a:t>
            </a:r>
          </a:p>
        </p:txBody>
      </p:sp>
      <p:sp>
        <p:nvSpPr>
          <p:cNvPr id="10" name="TextBox 9"/>
          <p:cNvSpPr txBox="1"/>
          <p:nvPr/>
        </p:nvSpPr>
        <p:spPr>
          <a:xfrm>
            <a:off x="142875" y="2402410"/>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Fairly comfortable</a:t>
            </a:r>
          </a:p>
        </p:txBody>
      </p:sp>
      <p:sp>
        <p:nvSpPr>
          <p:cNvPr id="11" name="TextBox 10"/>
          <p:cNvSpPr txBox="1"/>
          <p:nvPr/>
        </p:nvSpPr>
        <p:spPr>
          <a:xfrm>
            <a:off x="142875" y="1873224"/>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Very comfortable</a:t>
            </a:r>
          </a:p>
        </p:txBody>
      </p:sp>
      <p:sp>
        <p:nvSpPr>
          <p:cNvPr id="12" name="TextBox 11"/>
          <p:cNvSpPr txBox="1"/>
          <p:nvPr/>
        </p:nvSpPr>
        <p:spPr>
          <a:xfrm>
            <a:off x="284400" y="6066000"/>
            <a:ext cx="6844188" cy="331186"/>
          </a:xfrm>
          <a:prstGeom prst="rect">
            <a:avLst/>
          </a:prstGeom>
          <a:noFill/>
        </p:spPr>
        <p:txBody>
          <a:bodyPr wrap="square" lIns="90000" tIns="46800" rIns="90000" bIns="46800" anchor="t">
            <a:noAutofit/>
          </a:bodyPr>
          <a:lstStyle/>
          <a:p>
            <a:pPr algn="l">
              <a:defRPr>
                <a:solidFill>
                  <a:srgbClr val="595959"/>
                </a:solidFill>
              </a:defRPr>
            </a:pPr>
            <a:r>
              <a:rPr sz="1000" b="1" i="0" dirty="0">
                <a:latin typeface="Calibri"/>
              </a:rPr>
              <a:t>Base: All GB working adults online </a:t>
            </a:r>
            <a:r>
              <a:rPr lang="en-GB" sz="1000" b="1" i="0" dirty="0">
                <a:latin typeface="Calibri"/>
              </a:rPr>
              <a:t>(excluding self employed) </a:t>
            </a:r>
            <a:r>
              <a:rPr sz="1000" b="1" i="0" dirty="0">
                <a:latin typeface="Calibri"/>
              </a:rPr>
              <a:t>likely to wear a mental health device during their working hours to help detect early symptoms (575)</a:t>
            </a:r>
          </a:p>
        </p:txBody>
      </p:sp>
    </p:spTree>
    <p:extLst>
      <p:ext uri="{BB962C8B-B14F-4D97-AF65-F5344CB8AC3E}">
        <p14:creationId xmlns:p14="http://schemas.microsoft.com/office/powerpoint/2010/main" val="3883763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4"/>
          </p:nvPr>
        </p:nvSpPr>
        <p:spPr/>
        <p:txBody>
          <a:bodyPr/>
          <a:lstStyle/>
          <a:p>
            <a:r>
              <a:t>AXA UK</a:t>
            </a: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1200" b="1" i="1">
                <a:latin typeface="Calibri"/>
              </a:rPr>
              <a:t>ALX_Q5. You previously mentioned that you would not feel comfortable sharing any information gathered on your mental health with your employer... Which, if any, of the following are reasons for this? (Please select all that apply)</a:t>
            </a:r>
          </a:p>
        </p:txBody>
      </p:sp>
      <p:graphicFrame>
        <p:nvGraphicFramePr>
          <p:cNvPr id="4" name="Chart 3"/>
          <p:cNvGraphicFramePr>
            <a:graphicFrameLocks noGrp="1"/>
          </p:cNvGraphicFramePr>
          <p:nvPr/>
        </p:nvGraphicFramePr>
        <p:xfrm>
          <a:off x="3717360" y="1728000"/>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4960144"/>
            <a:ext cx="3717360" cy="617384"/>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Other</a:t>
            </a:r>
          </a:p>
        </p:txBody>
      </p:sp>
      <p:sp>
        <p:nvSpPr>
          <p:cNvPr id="6" name="TextBox 5"/>
          <p:cNvSpPr txBox="1"/>
          <p:nvPr/>
        </p:nvSpPr>
        <p:spPr>
          <a:xfrm>
            <a:off x="142875" y="4342760"/>
            <a:ext cx="3717360" cy="617384"/>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I would be worried that my information would be shared with a third party for research purposes</a:t>
            </a:r>
          </a:p>
        </p:txBody>
      </p:sp>
      <p:sp>
        <p:nvSpPr>
          <p:cNvPr id="7" name="TextBox 6"/>
          <p:cNvSpPr txBox="1"/>
          <p:nvPr/>
        </p:nvSpPr>
        <p:spPr>
          <a:xfrm>
            <a:off x="142875" y="3725376"/>
            <a:ext cx="3717360" cy="617384"/>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I would be worried that my information would be shared with a third party for other purposes such as marketing/ company promotion etc.</a:t>
            </a:r>
          </a:p>
        </p:txBody>
      </p:sp>
      <p:sp>
        <p:nvSpPr>
          <p:cNvPr id="8" name="TextBox 7"/>
          <p:cNvSpPr txBox="1"/>
          <p:nvPr/>
        </p:nvSpPr>
        <p:spPr>
          <a:xfrm>
            <a:off x="142875" y="3107992"/>
            <a:ext cx="3717360" cy="617384"/>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I feel that my mental health is a personal matter and no one else's concern</a:t>
            </a:r>
          </a:p>
        </p:txBody>
      </p:sp>
      <p:sp>
        <p:nvSpPr>
          <p:cNvPr id="9" name="TextBox 8"/>
          <p:cNvSpPr txBox="1"/>
          <p:nvPr/>
        </p:nvSpPr>
        <p:spPr>
          <a:xfrm>
            <a:off x="142875" y="2490608"/>
            <a:ext cx="3717360" cy="617384"/>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I don't like the idea of my employer knowing details of my health and lifestyle</a:t>
            </a:r>
          </a:p>
        </p:txBody>
      </p:sp>
      <p:sp>
        <p:nvSpPr>
          <p:cNvPr id="10" name="TextBox 9"/>
          <p:cNvSpPr txBox="1"/>
          <p:nvPr/>
        </p:nvSpPr>
        <p:spPr>
          <a:xfrm>
            <a:off x="142875" y="1873224"/>
            <a:ext cx="3717360" cy="617384"/>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I would be worried about workplace discrimination</a:t>
            </a:r>
          </a:p>
        </p:txBody>
      </p:sp>
      <p:sp>
        <p:nvSpPr>
          <p:cNvPr id="11" name="TextBox 10"/>
          <p:cNvSpPr txBox="1"/>
          <p:nvPr/>
        </p:nvSpPr>
        <p:spPr>
          <a:xfrm>
            <a:off x="284400" y="6066000"/>
            <a:ext cx="6750882" cy="549404"/>
          </a:xfrm>
          <a:prstGeom prst="rect">
            <a:avLst/>
          </a:prstGeom>
          <a:noFill/>
        </p:spPr>
        <p:txBody>
          <a:bodyPr wrap="square" lIns="90000" tIns="46800" rIns="90000" bIns="46800" anchor="t">
            <a:noAutofit/>
          </a:bodyPr>
          <a:lstStyle/>
          <a:p>
            <a:pPr algn="l">
              <a:defRPr>
                <a:solidFill>
                  <a:srgbClr val="595959"/>
                </a:solidFill>
              </a:defRPr>
            </a:pPr>
            <a:r>
              <a:rPr sz="1000" b="1" i="0" dirty="0">
                <a:latin typeface="Calibri"/>
              </a:rPr>
              <a:t>Base: All GB working adults online</a:t>
            </a:r>
            <a:r>
              <a:rPr lang="en-GB" sz="1000" b="1" i="0" dirty="0">
                <a:latin typeface="Calibri"/>
              </a:rPr>
              <a:t> (excluding self employed)</a:t>
            </a:r>
            <a:r>
              <a:rPr sz="1000" b="1" i="0" dirty="0">
                <a:latin typeface="Calibri"/>
              </a:rPr>
              <a:t> unlikely to wear mental health device during their working hours to help detect early symptoms (264)</a:t>
            </a:r>
          </a:p>
        </p:txBody>
      </p:sp>
    </p:spTree>
    <p:extLst>
      <p:ext uri="{BB962C8B-B14F-4D97-AF65-F5344CB8AC3E}">
        <p14:creationId xmlns:p14="http://schemas.microsoft.com/office/powerpoint/2010/main" val="146730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4"/>
          </p:nvPr>
        </p:nvSpPr>
        <p:spPr/>
        <p:txBody>
          <a:bodyPr/>
          <a:lstStyle/>
          <a:p>
            <a:r>
              <a:t>AXA UK</a:t>
            </a:r>
          </a:p>
        </p:txBody>
      </p:sp>
      <p:sp>
        <p:nvSpPr>
          <p:cNvPr id="3" name="TextBox 2"/>
          <p:cNvSpPr txBox="1"/>
          <p:nvPr/>
        </p:nvSpPr>
        <p:spPr>
          <a:xfrm>
            <a:off x="284400" y="1007999"/>
            <a:ext cx="8582400" cy="468000"/>
          </a:xfrm>
          <a:prstGeom prst="rect">
            <a:avLst/>
          </a:prstGeom>
          <a:noFill/>
        </p:spPr>
        <p:txBody>
          <a:bodyPr wrap="square" lIns="90000" tIns="46800" rIns="90000" bIns="46800" anchor="t">
            <a:noAutofit/>
          </a:bodyPr>
          <a:lstStyle/>
          <a:p>
            <a:pPr algn="l">
              <a:defRPr>
                <a:solidFill>
                  <a:srgbClr val="595959"/>
                </a:solidFill>
              </a:defRPr>
            </a:pPr>
            <a:r>
              <a:rPr sz="1200" b="1" i="1">
                <a:latin typeface="Calibri"/>
              </a:rPr>
              <a:t>ALX_Q5a. How comfortable, if at all, do you think you would be with sharing the information collected by this device with your employer if it was anonymised(i.e. they couldn't link the inofrmation back to you/ any individual?</a:t>
            </a:r>
          </a:p>
        </p:txBody>
      </p:sp>
      <p:graphicFrame>
        <p:nvGraphicFramePr>
          <p:cNvPr id="4" name="Chart 3"/>
          <p:cNvGraphicFramePr>
            <a:graphicFrameLocks noGrp="1"/>
          </p:cNvGraphicFramePr>
          <p:nvPr/>
        </p:nvGraphicFramePr>
        <p:xfrm>
          <a:off x="3717360" y="1728000"/>
          <a:ext cx="5149440" cy="41400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142875" y="5048340"/>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Net: Not comfortable</a:t>
            </a:r>
          </a:p>
        </p:txBody>
      </p:sp>
      <p:sp>
        <p:nvSpPr>
          <p:cNvPr id="6" name="TextBox 5"/>
          <p:cNvSpPr txBox="1"/>
          <p:nvPr/>
        </p:nvSpPr>
        <p:spPr>
          <a:xfrm>
            <a:off x="142875" y="4519154"/>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Net: Comfortable</a:t>
            </a:r>
          </a:p>
        </p:txBody>
      </p:sp>
      <p:sp>
        <p:nvSpPr>
          <p:cNvPr id="7" name="TextBox 6"/>
          <p:cNvSpPr txBox="1"/>
          <p:nvPr/>
        </p:nvSpPr>
        <p:spPr>
          <a:xfrm>
            <a:off x="142875" y="3989968"/>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Don't know</a:t>
            </a:r>
          </a:p>
        </p:txBody>
      </p:sp>
      <p:sp>
        <p:nvSpPr>
          <p:cNvPr id="8" name="TextBox 7"/>
          <p:cNvSpPr txBox="1"/>
          <p:nvPr/>
        </p:nvSpPr>
        <p:spPr>
          <a:xfrm>
            <a:off x="142875" y="3460782"/>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comfortable at all</a:t>
            </a:r>
          </a:p>
        </p:txBody>
      </p:sp>
      <p:sp>
        <p:nvSpPr>
          <p:cNvPr id="9" name="TextBox 8"/>
          <p:cNvSpPr txBox="1"/>
          <p:nvPr/>
        </p:nvSpPr>
        <p:spPr>
          <a:xfrm>
            <a:off x="142875" y="2931596"/>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Not very comfortable</a:t>
            </a:r>
          </a:p>
        </p:txBody>
      </p:sp>
      <p:sp>
        <p:nvSpPr>
          <p:cNvPr id="10" name="TextBox 9"/>
          <p:cNvSpPr txBox="1"/>
          <p:nvPr/>
        </p:nvSpPr>
        <p:spPr>
          <a:xfrm>
            <a:off x="142875" y="2402410"/>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Fairly comfortable</a:t>
            </a:r>
          </a:p>
        </p:txBody>
      </p:sp>
      <p:sp>
        <p:nvSpPr>
          <p:cNvPr id="11" name="TextBox 10"/>
          <p:cNvSpPr txBox="1"/>
          <p:nvPr/>
        </p:nvSpPr>
        <p:spPr>
          <a:xfrm>
            <a:off x="142875" y="1873224"/>
            <a:ext cx="3717360" cy="529186"/>
          </a:xfrm>
          <a:prstGeom prst="rect">
            <a:avLst/>
          </a:prstGeom>
          <a:noFill/>
        </p:spPr>
        <p:txBody>
          <a:bodyPr wrap="square" lIns="90000" tIns="46800" rIns="90000" bIns="46800" anchor="ctr">
            <a:spAutoFit/>
          </a:bodyPr>
          <a:lstStyle/>
          <a:p>
            <a:pPr algn="r">
              <a:defRPr sz="1000" b="0" i="0">
                <a:solidFill>
                  <a:srgbClr val="595959"/>
                </a:solidFill>
                <a:latin typeface="Calibri"/>
              </a:defRPr>
            </a:pPr>
            <a:r>
              <a:t>Very comfortable</a:t>
            </a:r>
          </a:p>
        </p:txBody>
      </p:sp>
      <p:sp>
        <p:nvSpPr>
          <p:cNvPr id="12" name="TextBox 11"/>
          <p:cNvSpPr txBox="1"/>
          <p:nvPr/>
        </p:nvSpPr>
        <p:spPr>
          <a:xfrm>
            <a:off x="284400" y="6066000"/>
            <a:ext cx="6956155" cy="331186"/>
          </a:xfrm>
          <a:prstGeom prst="rect">
            <a:avLst/>
          </a:prstGeom>
          <a:noFill/>
        </p:spPr>
        <p:txBody>
          <a:bodyPr wrap="square" lIns="90000" tIns="46800" rIns="90000" bIns="46800" anchor="t">
            <a:noAutofit/>
          </a:bodyPr>
          <a:lstStyle/>
          <a:p>
            <a:pPr algn="l">
              <a:defRPr>
                <a:solidFill>
                  <a:srgbClr val="595959"/>
                </a:solidFill>
              </a:defRPr>
            </a:pPr>
            <a:r>
              <a:rPr sz="1000" b="1" i="0" dirty="0">
                <a:latin typeface="Calibri"/>
              </a:rPr>
              <a:t>Base: All GB working adults online </a:t>
            </a:r>
            <a:r>
              <a:rPr lang="en-GB" sz="1000" b="1" i="0" dirty="0">
                <a:latin typeface="Calibri"/>
              </a:rPr>
              <a:t>(excluding self employed)</a:t>
            </a:r>
            <a:r>
              <a:rPr sz="1000" b="1" i="0" dirty="0">
                <a:latin typeface="Calibri"/>
              </a:rPr>
              <a:t>unlikely to wear mental health device during their working hours to help detect early symptoms (264)</a:t>
            </a:r>
          </a:p>
        </p:txBody>
      </p:sp>
    </p:spTree>
    <p:extLst>
      <p:ext uri="{BB962C8B-B14F-4D97-AF65-F5344CB8AC3E}">
        <p14:creationId xmlns:p14="http://schemas.microsoft.com/office/powerpoint/2010/main" val="600297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1595</Words>
  <Application>Microsoft Office PowerPoint</Application>
  <PresentationFormat>On-screen Show (4:3)</PresentationFormat>
  <Paragraphs>123</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Nina</dc:creator>
  <cp:lastModifiedBy>2020health</cp:lastModifiedBy>
  <cp:revision>1</cp:revision>
  <dcterms:created xsi:type="dcterms:W3CDTF">2017-11-24T15:56:47Z</dcterms:created>
  <dcterms:modified xsi:type="dcterms:W3CDTF">2018-01-09T12:14:31Z</dcterms:modified>
</cp:coreProperties>
</file>